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2"/>
  </p:notesMasterIdLst>
  <p:handoutMasterIdLst>
    <p:handoutMasterId r:id="rId23"/>
  </p:handoutMasterIdLst>
  <p:sldIdLst>
    <p:sldId id="257" r:id="rId5"/>
    <p:sldId id="269" r:id="rId6"/>
    <p:sldId id="287" r:id="rId7"/>
    <p:sldId id="271" r:id="rId8"/>
    <p:sldId id="288" r:id="rId9"/>
    <p:sldId id="277" r:id="rId10"/>
    <p:sldId id="286" r:id="rId11"/>
    <p:sldId id="268" r:id="rId12"/>
    <p:sldId id="258" r:id="rId13"/>
    <p:sldId id="282" r:id="rId14"/>
    <p:sldId id="283" r:id="rId15"/>
    <p:sldId id="291" r:id="rId16"/>
    <p:sldId id="290" r:id="rId17"/>
    <p:sldId id="292" r:id="rId18"/>
    <p:sldId id="275" r:id="rId19"/>
    <p:sldId id="289"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7"/>
    <a:srgbClr val="2C567A"/>
    <a:srgbClr val="0D1D51"/>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87991" autoAdjust="0"/>
  </p:normalViewPr>
  <p:slideViewPr>
    <p:cSldViewPr snapToGrid="0" showGuides="1">
      <p:cViewPr>
        <p:scale>
          <a:sx n="100" d="100"/>
          <a:sy n="100" d="100"/>
        </p:scale>
        <p:origin x="144" y="168"/>
      </p:cViewPr>
      <p:guideLst>
        <p:guide orient="horz" pos="336"/>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2/4/20</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2/4/20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723964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72808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121076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74674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2097085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1982278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17</a:t>
            </a:fld>
            <a:endParaRPr lang="en-US" noProof="0" dirty="0"/>
          </a:p>
        </p:txBody>
      </p:sp>
    </p:spTree>
    <p:extLst>
      <p:ext uri="{BB962C8B-B14F-4D97-AF65-F5344CB8AC3E}">
        <p14:creationId xmlns:p14="http://schemas.microsoft.com/office/powerpoint/2010/main" val="164113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1397821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542680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421688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01809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3179795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675D8642-725F-FF43-BFBA-11B121F95693}"/>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dirty="0"/>
              <a:t>Click to edit Master title style</a:t>
            </a:r>
          </a:p>
        </p:txBody>
      </p:sp>
      <p:pic>
        <p:nvPicPr>
          <p:cNvPr id="19" name="Picture 18" descr="A close up of a logo&#10;&#10;Description automatically generated">
            <a:extLst>
              <a:ext uri="{FF2B5EF4-FFF2-40B4-BE49-F238E27FC236}">
                <a16:creationId xmlns:a16="http://schemas.microsoft.com/office/drawing/2014/main" id="{8EE0EAEC-2901-6C42-B4ED-D0E9C158C456}"/>
              </a:ext>
            </a:extLst>
          </p:cNvPr>
          <p:cNvPicPr>
            <a:picLocks noChangeAspect="1"/>
          </p:cNvPicPr>
          <p:nvPr userDrawn="1"/>
        </p:nvPicPr>
        <p:blipFill>
          <a:blip r:embed="rId6"/>
          <a:stretch>
            <a:fillRect/>
          </a:stretch>
        </p:blipFill>
        <p:spPr>
          <a:xfrm>
            <a:off x="5945887" y="414844"/>
            <a:ext cx="3153763" cy="2584333"/>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28" name="Picture 27" descr="A close up of a logo&#10;&#10;Description automatically generated">
            <a:extLst>
              <a:ext uri="{FF2B5EF4-FFF2-40B4-BE49-F238E27FC236}">
                <a16:creationId xmlns:a16="http://schemas.microsoft.com/office/drawing/2014/main" id="{A1051692-448E-274B-9809-C7C13F605061}"/>
              </a:ext>
            </a:extLst>
          </p:cNvPr>
          <p:cNvPicPr>
            <a:picLocks noChangeAspect="1"/>
          </p:cNvPicPr>
          <p:nvPr userDrawn="1"/>
        </p:nvPicPr>
        <p:blipFill>
          <a:blip r:embed="rId4">
            <a:lum bright="70000" contrast="-70000"/>
          </a:blip>
          <a:stretch>
            <a:fillRect/>
          </a:stretch>
        </p:blipFill>
        <p:spPr>
          <a:xfrm>
            <a:off x="10035026" y="-114017"/>
            <a:ext cx="1828800" cy="1498600"/>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logo&#10;&#10;Description automatically generated">
            <a:extLst>
              <a:ext uri="{FF2B5EF4-FFF2-40B4-BE49-F238E27FC236}">
                <a16:creationId xmlns:a16="http://schemas.microsoft.com/office/drawing/2014/main" id="{3A01A8C0-0E6F-5A41-968B-CB582F9691C9}"/>
              </a:ext>
            </a:extLst>
          </p:cNvPr>
          <p:cNvPicPr>
            <a:picLocks noChangeAspect="1"/>
          </p:cNvPicPr>
          <p:nvPr userDrawn="1"/>
        </p:nvPicPr>
        <p:blipFill>
          <a:blip r:embed="rId2">
            <a:lum bright="70000" contrast="-70000"/>
          </a:blip>
          <a:stretch>
            <a:fillRect/>
          </a:stretch>
        </p:blipFill>
        <p:spPr>
          <a:xfrm>
            <a:off x="10076781" y="-82549"/>
            <a:ext cx="1828800" cy="1498600"/>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dirty="0"/>
              <a:t>Click to edit Master title style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dirty="0"/>
              <a:t>Edit Master text styles</a:t>
            </a:r>
          </a:p>
        </p:txBody>
      </p:sp>
      <p:pic>
        <p:nvPicPr>
          <p:cNvPr id="13" name="Picture 12" descr="A close up of a logo&#10;&#10;Description automatically generated">
            <a:extLst>
              <a:ext uri="{FF2B5EF4-FFF2-40B4-BE49-F238E27FC236}">
                <a16:creationId xmlns:a16="http://schemas.microsoft.com/office/drawing/2014/main" id="{A90E7898-8521-7E4F-9820-538B958CA17D}"/>
              </a:ext>
            </a:extLst>
          </p:cNvPr>
          <p:cNvPicPr>
            <a:picLocks noChangeAspect="1"/>
          </p:cNvPicPr>
          <p:nvPr userDrawn="1"/>
        </p:nvPicPr>
        <p:blipFill>
          <a:blip r:embed="rId2">
            <a:lum bright="70000" contrast="-70000"/>
          </a:blip>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dirty="0"/>
              <a:t>Click to edit Master title style</a:t>
            </a:r>
          </a:p>
        </p:txBody>
      </p:sp>
      <p:pic>
        <p:nvPicPr>
          <p:cNvPr id="14" name="Picture 13" descr="A close up of a logo&#10;&#10;Description automatically generated">
            <a:extLst>
              <a:ext uri="{FF2B5EF4-FFF2-40B4-BE49-F238E27FC236}">
                <a16:creationId xmlns:a16="http://schemas.microsoft.com/office/drawing/2014/main" id="{C7529D24-0CA1-F247-AAD1-4C696164BA9D}"/>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dirty="0"/>
              <a:t>Click to edit Master title style</a:t>
            </a:r>
          </a:p>
        </p:txBody>
      </p:sp>
      <p:pic>
        <p:nvPicPr>
          <p:cNvPr id="23" name="Picture 22" descr="A close up of a logo&#10;&#10;Description automatically generated">
            <a:extLst>
              <a:ext uri="{FF2B5EF4-FFF2-40B4-BE49-F238E27FC236}">
                <a16:creationId xmlns:a16="http://schemas.microsoft.com/office/drawing/2014/main" id="{D8E31CB0-1A20-6649-AD82-2AB32B16F21F}"/>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dirty="0"/>
              <a:t>Click to edit Master title style</a:t>
            </a:r>
          </a:p>
        </p:txBody>
      </p:sp>
      <p:pic>
        <p:nvPicPr>
          <p:cNvPr id="26" name="Picture 25" descr="A close up of a logo&#10;&#10;Description automatically generated">
            <a:extLst>
              <a:ext uri="{FF2B5EF4-FFF2-40B4-BE49-F238E27FC236}">
                <a16:creationId xmlns:a16="http://schemas.microsoft.com/office/drawing/2014/main" id="{1E1027D7-A72F-8A46-8A86-F5B419E49D98}"/>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dirty="0"/>
              <a:t>Click to edit Master title style</a:t>
            </a:r>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pic>
        <p:nvPicPr>
          <p:cNvPr id="9" name="Picture 8" descr="A close up of a logo&#10;&#10;Description automatically generated">
            <a:extLst>
              <a:ext uri="{FF2B5EF4-FFF2-40B4-BE49-F238E27FC236}">
                <a16:creationId xmlns:a16="http://schemas.microsoft.com/office/drawing/2014/main" id="{F7EF712B-03E4-9849-A4E2-CFE9F9B4737D}"/>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dirty="0"/>
              <a:t>Click to edit Master title style</a:t>
            </a:r>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21" name="Picture 20" descr="A close up of a logo&#10;&#10;Description automatically generated">
            <a:extLst>
              <a:ext uri="{FF2B5EF4-FFF2-40B4-BE49-F238E27FC236}">
                <a16:creationId xmlns:a16="http://schemas.microsoft.com/office/drawing/2014/main" id="{2C8296D6-AFFF-4848-AF57-B8969F700EFB}"/>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F3595285-BD64-E549-9B51-EC0D787B4A62}"/>
              </a:ext>
            </a:extLst>
          </p:cNvPr>
          <p:cNvPicPr>
            <a:picLocks noChangeAspect="1"/>
          </p:cNvPicPr>
          <p:nvPr userDrawn="1"/>
        </p:nvPicPr>
        <p:blipFill>
          <a:blip r:embed="rId2">
            <a:lum bright="70000" contrast="-70000"/>
          </a:blip>
          <a:stretch>
            <a:fillRect/>
          </a:stretch>
        </p:blipFill>
        <p:spPr>
          <a:xfrm>
            <a:off x="10099047" y="-91357"/>
            <a:ext cx="1828800" cy="1498600"/>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6350" y="168552"/>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endParaRPr lang="en-US" noProof="0" dirty="0"/>
          </a:p>
        </p:txBody>
      </p:sp>
      <p:pic>
        <p:nvPicPr>
          <p:cNvPr id="7" name="Picture 6" descr="A close up of a logo&#10;&#10;Description automatically generated">
            <a:extLst>
              <a:ext uri="{FF2B5EF4-FFF2-40B4-BE49-F238E27FC236}">
                <a16:creationId xmlns:a16="http://schemas.microsoft.com/office/drawing/2014/main" id="{385CE696-2A5E-1841-8508-C73E4B3211A5}"/>
              </a:ext>
            </a:extLst>
          </p:cNvPr>
          <p:cNvPicPr>
            <a:picLocks noChangeAspect="1"/>
          </p:cNvPicPr>
          <p:nvPr userDrawn="1"/>
        </p:nvPicPr>
        <p:blipFill>
          <a:blip r:embed="rId2">
            <a:lum bright="70000" contrast="-70000"/>
          </a:blip>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dirty="0"/>
              <a:t>Click to edit Master title style</a:t>
            </a:r>
          </a:p>
        </p:txBody>
      </p:sp>
      <p:pic>
        <p:nvPicPr>
          <p:cNvPr id="17" name="Picture 16" descr="A close up of a logo&#10;&#10;Description automatically generated">
            <a:extLst>
              <a:ext uri="{FF2B5EF4-FFF2-40B4-BE49-F238E27FC236}">
                <a16:creationId xmlns:a16="http://schemas.microsoft.com/office/drawing/2014/main" id="{611AF40F-49FD-0842-995A-47B550F41E1F}"/>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endParaRPr lang="en-US" noProof="0" dirty="0"/>
          </a:p>
        </p:txBody>
      </p:sp>
      <p:pic>
        <p:nvPicPr>
          <p:cNvPr id="11" name="Picture 10" descr="A close up of a logo&#10;&#10;Description automatically generated">
            <a:extLst>
              <a:ext uri="{FF2B5EF4-FFF2-40B4-BE49-F238E27FC236}">
                <a16:creationId xmlns:a16="http://schemas.microsoft.com/office/drawing/2014/main" id="{D17243BB-D4C3-7144-A611-F96195B14DFA}"/>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descr="A close up of a logo&#10;&#10;Description automatically generated">
            <a:extLst>
              <a:ext uri="{FF2B5EF4-FFF2-40B4-BE49-F238E27FC236}">
                <a16:creationId xmlns:a16="http://schemas.microsoft.com/office/drawing/2014/main" id="{83865B44-91C5-3040-81F5-404F7105C342}"/>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descr="A close up of a logo&#10;&#10;Description automatically generated">
            <a:extLst>
              <a:ext uri="{FF2B5EF4-FFF2-40B4-BE49-F238E27FC236}">
                <a16:creationId xmlns:a16="http://schemas.microsoft.com/office/drawing/2014/main" id="{DF59EF24-8DA7-B740-B096-1E19B4BCA1D9}"/>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dirty="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descr="A close up of a logo&#10;&#10;Description automatically generated">
            <a:extLst>
              <a:ext uri="{FF2B5EF4-FFF2-40B4-BE49-F238E27FC236}">
                <a16:creationId xmlns:a16="http://schemas.microsoft.com/office/drawing/2014/main" id="{9274C99B-EB77-304A-B723-6C416EEA545B}"/>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4" name="Oval 23">
            <a:extLst>
              <a:ext uri="{FF2B5EF4-FFF2-40B4-BE49-F238E27FC236}">
                <a16:creationId xmlns:a16="http://schemas.microsoft.com/office/drawing/2014/main" id="{9159AA79-2237-4A27-BBC2-D44032158D19}"/>
              </a:ext>
            </a:extLst>
          </p:cNvPr>
          <p:cNvSpPr/>
          <p:nvPr userDrawn="1"/>
        </p:nvSpPr>
        <p:spPr>
          <a:xfrm>
            <a:off x="2256287"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5258313"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8273986"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2460715"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5462741"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8478414"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dirty="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2405785" y="1848535"/>
            <a:ext cx="1430337" cy="1430337"/>
          </a:xfrm>
          <a:prstGeom prst="ellipse">
            <a:avLst/>
          </a:prstGeom>
          <a:solidFill>
            <a:schemeClr val="bg2"/>
          </a:solidFill>
        </p:spPr>
        <p:txBody>
          <a:bodyPr anchor="ctr">
            <a:normAutofit/>
          </a:bodyPr>
          <a:lstStyle>
            <a:lvl1pPr marL="0" indent="0" algn="ctr">
              <a:buNone/>
              <a:defRPr sz="2000"/>
            </a:lvl1pPr>
          </a:lstStyle>
          <a:p>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5407811" y="1848535"/>
            <a:ext cx="1430337" cy="1430337"/>
          </a:xfrm>
          <a:prstGeom prst="ellipse">
            <a:avLst/>
          </a:prstGeom>
          <a:solidFill>
            <a:schemeClr val="bg2"/>
          </a:solidFill>
        </p:spPr>
        <p:txBody>
          <a:bodyPr anchor="ctr">
            <a:normAutofit/>
          </a:bodyPr>
          <a:lstStyle>
            <a:lvl1pPr marL="0" indent="0" algn="ctr">
              <a:buNone/>
              <a:defRPr sz="2000"/>
            </a:lvl1pPr>
          </a:lstStyle>
          <a:p>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8423484" y="1848535"/>
            <a:ext cx="1430337" cy="1430337"/>
          </a:xfrm>
          <a:prstGeom prst="ellipse">
            <a:avLst/>
          </a:prstGeom>
          <a:solidFill>
            <a:schemeClr val="bg2"/>
          </a:solidFill>
        </p:spPr>
        <p:txBody>
          <a:bodyPr anchor="ctr">
            <a:normAutofit/>
          </a:bodyPr>
          <a:lstStyle>
            <a:lvl1pPr marL="0" indent="0" algn="ctr">
              <a:buNone/>
              <a:defRPr sz="2000"/>
            </a:lvl1pPr>
          </a:lstStyle>
          <a:p>
            <a:endParaRPr lang="en-US" noProof="0" dirty="0"/>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1826601"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1826601"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4828627"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4828627"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7844300"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7844300"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descr="A close up of a logo&#10;&#10;Description automatically generated">
            <a:extLst>
              <a:ext uri="{FF2B5EF4-FFF2-40B4-BE49-F238E27FC236}">
                <a16:creationId xmlns:a16="http://schemas.microsoft.com/office/drawing/2014/main" id="{C9910679-C4D6-F349-B7AE-4F0CB3A3AFAD}"/>
              </a:ext>
            </a:extLst>
          </p:cNvPr>
          <p:cNvPicPr>
            <a:picLocks noChangeAspect="1"/>
          </p:cNvPicPr>
          <p:nvPr userDrawn="1"/>
        </p:nvPicPr>
        <p:blipFill>
          <a:blip r:embed="rId2"/>
          <a:stretch>
            <a:fillRect/>
          </a:stretch>
        </p:blipFill>
        <p:spPr>
          <a:xfrm>
            <a:off x="361282" y="5742690"/>
            <a:ext cx="1828800" cy="149860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2/4/20</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9.jpg"/><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2.jpg"/><Relationship Id="rId4" Type="http://schemas.openxmlformats.org/officeDocument/2006/relationships/image" Target="../media/image41.jp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sv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18" Type="http://schemas.openxmlformats.org/officeDocument/2006/relationships/image" Target="../media/image33.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17" Type="http://schemas.openxmlformats.org/officeDocument/2006/relationships/image" Target="../media/image32.tiff"/><Relationship Id="rId2" Type="http://schemas.openxmlformats.org/officeDocument/2006/relationships/notesSlide" Target="../notesSlides/notesSlide6.xml"/><Relationship Id="rId16" Type="http://schemas.openxmlformats.org/officeDocument/2006/relationships/image" Target="../media/image31.tiff"/><Relationship Id="rId1" Type="http://schemas.openxmlformats.org/officeDocument/2006/relationships/slideLayout" Target="../slideLayouts/slideLayout8.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30.tiff"/><Relationship Id="rId10" Type="http://schemas.openxmlformats.org/officeDocument/2006/relationships/image" Target="../media/image25.tiff"/><Relationship Id="rId19" Type="http://schemas.openxmlformats.org/officeDocument/2006/relationships/image" Target="../media/image34.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tiff"/></Relationships>
</file>

<file path=ppt/slides/_rels/slide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cap="none" dirty="0"/>
              <a:t>Smart Segmentation</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cap="none" dirty="0"/>
              <a:t>Driving Efficiency And Profits With Machine Learning</a:t>
            </a:r>
          </a:p>
          <a:p>
            <a:r>
              <a:rPr lang="en-US" cap="none" dirty="0"/>
              <a:t>February 4</a:t>
            </a:r>
            <a:r>
              <a:rPr lang="en-US" cap="none" baseline="30000" dirty="0"/>
              <a:t>th</a:t>
            </a:r>
            <a:r>
              <a:rPr lang="en-US" cap="none" dirty="0"/>
              <a:t>, 2020</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Translate Clusters into Consumer segments</a:t>
            </a:r>
          </a:p>
        </p:txBody>
      </p:sp>
      <p:pic>
        <p:nvPicPr>
          <p:cNvPr id="19" name="Picture Placeholder 18">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3"/>
          <a:srcRect/>
          <a:stretch/>
        </p:blipFill>
        <p:spPr>
          <a:xfrm>
            <a:off x="2405785" y="1848535"/>
            <a:ext cx="1430337" cy="1430337"/>
          </a:xfrm>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a:xfrm>
            <a:off x="1826601" y="3588255"/>
            <a:ext cx="2588705" cy="495389"/>
          </a:xfrm>
        </p:spPr>
        <p:txBody>
          <a:bodyPr/>
          <a:lstStyle/>
          <a:p>
            <a:r>
              <a:rPr lang="en-US" sz="2800" u="sng" dirty="0"/>
              <a:t>Predictably frugal</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a:xfrm>
            <a:off x="1826601" y="4346228"/>
            <a:ext cx="2588705" cy="1749005"/>
          </a:xfrm>
        </p:spPr>
        <p:txBody>
          <a:bodyPr/>
          <a:lstStyle/>
          <a:p>
            <a:r>
              <a:rPr lang="en-US" sz="2400" dirty="0">
                <a:solidFill>
                  <a:schemeClr val="dk1"/>
                </a:solidFill>
              </a:rPr>
              <a:t>Less money spenders with average to high credit limits who purchases mostly in installments</a:t>
            </a:r>
            <a:endParaRPr lang="en-IN" sz="2400" dirty="0"/>
          </a:p>
          <a:p>
            <a:endParaRPr lang="en-US" sz="2400" dirty="0"/>
          </a:p>
        </p:txBody>
      </p:sp>
      <p:pic>
        <p:nvPicPr>
          <p:cNvPr id="21" name="Picture Placeholder 20">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4"/>
          <a:srcRect/>
          <a:stretch/>
        </p:blipFill>
        <p:spPr>
          <a:xfrm>
            <a:off x="5407811" y="1848535"/>
            <a:ext cx="1430337" cy="1430337"/>
          </a:xfrm>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a:xfrm>
            <a:off x="4828627" y="3588255"/>
            <a:ext cx="2588705" cy="495389"/>
          </a:xfrm>
        </p:spPr>
        <p:txBody>
          <a:bodyPr/>
          <a:lstStyle/>
          <a:p>
            <a:r>
              <a:rPr lang="en-US" sz="2800" u="sng" dirty="0"/>
              <a:t>Cash Rich</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a:xfrm>
            <a:off x="4828627" y="4346228"/>
            <a:ext cx="2588705" cy="1749005"/>
          </a:xfrm>
        </p:spPr>
        <p:txBody>
          <a:bodyPr/>
          <a:lstStyle/>
          <a:p>
            <a:r>
              <a:rPr lang="en-US" sz="2400" dirty="0">
                <a:solidFill>
                  <a:schemeClr val="dk1"/>
                </a:solidFill>
              </a:rPr>
              <a:t>People with high credit limit who take more cash in advance</a:t>
            </a:r>
            <a:endParaRPr lang="en-IN" sz="2400" dirty="0"/>
          </a:p>
          <a:p>
            <a:endParaRPr lang="en-US" sz="2400" dirty="0"/>
          </a:p>
        </p:txBody>
      </p:sp>
      <p:pic>
        <p:nvPicPr>
          <p:cNvPr id="23" name="Picture Placeholder 22">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5"/>
          <a:srcRect/>
          <a:stretch/>
        </p:blipFill>
        <p:spPr>
          <a:xfrm>
            <a:off x="8423484" y="1848535"/>
            <a:ext cx="1430337" cy="1430337"/>
          </a:xfrm>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a:xfrm>
            <a:off x="7844300" y="3588255"/>
            <a:ext cx="2588705" cy="495389"/>
          </a:xfrm>
        </p:spPr>
        <p:txBody>
          <a:bodyPr/>
          <a:lstStyle/>
          <a:p>
            <a:r>
              <a:rPr lang="en-US" sz="2800" u="sng" dirty="0"/>
              <a:t>High roller</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a:xfrm>
            <a:off x="7844300" y="4346228"/>
            <a:ext cx="2588705" cy="1749005"/>
          </a:xfrm>
        </p:spPr>
        <p:txBody>
          <a:bodyPr/>
          <a:lstStyle/>
          <a:p>
            <a:r>
              <a:rPr lang="en-US" sz="2400" dirty="0">
                <a:solidFill>
                  <a:schemeClr val="dk1"/>
                </a:solidFill>
              </a:rPr>
              <a:t>High spenders with high credit limit who make expensive purchases</a:t>
            </a:r>
            <a:endParaRPr lang="en-IN" sz="2400"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
        <p:nvSpPr>
          <p:cNvPr id="22" name="TextBox 21">
            <a:extLst>
              <a:ext uri="{FF2B5EF4-FFF2-40B4-BE49-F238E27FC236}">
                <a16:creationId xmlns:a16="http://schemas.microsoft.com/office/drawing/2014/main" id="{86E0D050-DC45-7A41-87D2-1522405A30DA}"/>
              </a:ext>
            </a:extLst>
          </p:cNvPr>
          <p:cNvSpPr txBox="1"/>
          <p:nvPr/>
        </p:nvSpPr>
        <p:spPr>
          <a:xfrm>
            <a:off x="2737232" y="1257299"/>
            <a:ext cx="767443" cy="584775"/>
          </a:xfrm>
          <a:prstGeom prst="rect">
            <a:avLst/>
          </a:prstGeom>
          <a:noFill/>
        </p:spPr>
        <p:txBody>
          <a:bodyPr wrap="square" rtlCol="0">
            <a:spAutoFit/>
          </a:bodyPr>
          <a:lstStyle/>
          <a:p>
            <a:pPr algn="ctr"/>
            <a:r>
              <a:rPr lang="en-US" sz="3200" b="1" dirty="0"/>
              <a:t>#0</a:t>
            </a:r>
          </a:p>
        </p:txBody>
      </p:sp>
      <p:sp>
        <p:nvSpPr>
          <p:cNvPr id="24" name="TextBox 23">
            <a:extLst>
              <a:ext uri="{FF2B5EF4-FFF2-40B4-BE49-F238E27FC236}">
                <a16:creationId xmlns:a16="http://schemas.microsoft.com/office/drawing/2014/main" id="{9BD08A95-0EA7-AD43-A2B1-9D58CF04B69F}"/>
              </a:ext>
            </a:extLst>
          </p:cNvPr>
          <p:cNvSpPr txBox="1"/>
          <p:nvPr/>
        </p:nvSpPr>
        <p:spPr>
          <a:xfrm>
            <a:off x="5707516" y="1215358"/>
            <a:ext cx="767443" cy="584775"/>
          </a:xfrm>
          <a:prstGeom prst="rect">
            <a:avLst/>
          </a:prstGeom>
          <a:noFill/>
        </p:spPr>
        <p:txBody>
          <a:bodyPr wrap="square" rtlCol="0">
            <a:spAutoFit/>
          </a:bodyPr>
          <a:lstStyle/>
          <a:p>
            <a:pPr algn="ctr"/>
            <a:r>
              <a:rPr lang="en-US" sz="3200" b="1" dirty="0"/>
              <a:t>#1</a:t>
            </a:r>
          </a:p>
        </p:txBody>
      </p:sp>
      <p:sp>
        <p:nvSpPr>
          <p:cNvPr id="25" name="TextBox 24">
            <a:extLst>
              <a:ext uri="{FF2B5EF4-FFF2-40B4-BE49-F238E27FC236}">
                <a16:creationId xmlns:a16="http://schemas.microsoft.com/office/drawing/2014/main" id="{51650D15-489A-674E-8458-5017539E5D85}"/>
              </a:ext>
            </a:extLst>
          </p:cNvPr>
          <p:cNvSpPr txBox="1"/>
          <p:nvPr/>
        </p:nvSpPr>
        <p:spPr>
          <a:xfrm>
            <a:off x="8754931" y="1263760"/>
            <a:ext cx="767443" cy="584775"/>
          </a:xfrm>
          <a:prstGeom prst="rect">
            <a:avLst/>
          </a:prstGeom>
          <a:noFill/>
        </p:spPr>
        <p:txBody>
          <a:bodyPr wrap="square" rtlCol="0">
            <a:spAutoFit/>
          </a:bodyPr>
          <a:lstStyle/>
          <a:p>
            <a:pPr algn="ctr"/>
            <a:r>
              <a:rPr lang="en-US" sz="3200" b="1" dirty="0"/>
              <a:t>#2</a:t>
            </a:r>
          </a:p>
        </p:txBody>
      </p:sp>
    </p:spTree>
    <p:extLst>
      <p:ext uri="{BB962C8B-B14F-4D97-AF65-F5344CB8AC3E}">
        <p14:creationId xmlns:p14="http://schemas.microsoft.com/office/powerpoint/2010/main" val="3488769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Translate Clusters into Consumer segments</a:t>
            </a:r>
          </a:p>
        </p:txBody>
      </p:sp>
      <p:pic>
        <p:nvPicPr>
          <p:cNvPr id="19" name="Picture Placeholder 18">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3"/>
          <a:srcRect/>
          <a:stretch/>
        </p:blipFill>
        <p:spPr>
          <a:xfrm>
            <a:off x="2405785" y="1848535"/>
            <a:ext cx="1430337" cy="1430337"/>
          </a:xfrm>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sz="2800" u="sng" dirty="0"/>
              <a:t>Credit card BFF</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a:xfrm>
            <a:off x="1826601" y="4329899"/>
            <a:ext cx="2588705" cy="1749005"/>
          </a:xfrm>
        </p:spPr>
        <p:txBody>
          <a:bodyPr/>
          <a:lstStyle/>
          <a:p>
            <a:r>
              <a:rPr lang="en-US" sz="2400" dirty="0">
                <a:solidFill>
                  <a:schemeClr val="dk1"/>
                </a:solidFill>
              </a:rPr>
              <a:t>People with average to high credit limit who make all type of purchases</a:t>
            </a:r>
            <a:endParaRPr lang="en-IN" sz="2000" dirty="0"/>
          </a:p>
          <a:p>
            <a:endParaRPr lang="en-US" sz="2400" dirty="0"/>
          </a:p>
        </p:txBody>
      </p:sp>
      <p:pic>
        <p:nvPicPr>
          <p:cNvPr id="21" name="Picture Placeholder 20">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4"/>
          <a:srcRect/>
          <a:stretch/>
        </p:blipFill>
        <p:spPr>
          <a:xfrm>
            <a:off x="5407811" y="1848535"/>
            <a:ext cx="1430337" cy="1430337"/>
          </a:xfrm>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sz="2800" u="sng" dirty="0"/>
              <a:t>Flirting With Disaster</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a:xfrm>
            <a:off x="4828627" y="4329899"/>
            <a:ext cx="2588705" cy="1749005"/>
          </a:xfrm>
        </p:spPr>
        <p:txBody>
          <a:bodyPr/>
          <a:lstStyle/>
          <a:p>
            <a:r>
              <a:rPr lang="en-US" sz="2400" dirty="0">
                <a:solidFill>
                  <a:schemeClr val="dk1"/>
                </a:solidFill>
              </a:rPr>
              <a:t>This group has more people with due payments who take advance cash more often</a:t>
            </a:r>
          </a:p>
          <a:p>
            <a:endParaRPr lang="en-US" sz="2400" dirty="0"/>
          </a:p>
        </p:txBody>
      </p:sp>
      <p:pic>
        <p:nvPicPr>
          <p:cNvPr id="23" name="Picture Placeholder 22">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5"/>
          <a:srcRect/>
          <a:stretch/>
        </p:blipFill>
        <p:spPr>
          <a:xfrm>
            <a:off x="8423484" y="1848535"/>
            <a:ext cx="1430337" cy="1430337"/>
          </a:xfrm>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sz="2800" u="sng" dirty="0"/>
              <a:t>Conservative Mogul</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a:xfrm>
            <a:off x="7844300" y="4329899"/>
            <a:ext cx="2588705" cy="1749005"/>
          </a:xfrm>
        </p:spPr>
        <p:txBody>
          <a:bodyPr/>
          <a:lstStyle/>
          <a:p>
            <a:r>
              <a:rPr lang="en-US" sz="2400" dirty="0">
                <a:solidFill>
                  <a:schemeClr val="dk1"/>
                </a:solidFill>
              </a:rPr>
              <a:t>People who don't spend much money and who have average to high credit limit</a:t>
            </a:r>
            <a:endParaRPr lang="en-IN" sz="2000" dirty="0"/>
          </a:p>
          <a:p>
            <a:endParaRPr lang="en-US" sz="2400"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
        <p:nvSpPr>
          <p:cNvPr id="16" name="TextBox 15">
            <a:extLst>
              <a:ext uri="{FF2B5EF4-FFF2-40B4-BE49-F238E27FC236}">
                <a16:creationId xmlns:a16="http://schemas.microsoft.com/office/drawing/2014/main" id="{883EAC37-E335-2046-8DE0-7B7566242C67}"/>
              </a:ext>
            </a:extLst>
          </p:cNvPr>
          <p:cNvSpPr txBox="1"/>
          <p:nvPr/>
        </p:nvSpPr>
        <p:spPr>
          <a:xfrm>
            <a:off x="2737232" y="1257299"/>
            <a:ext cx="767443" cy="584775"/>
          </a:xfrm>
          <a:prstGeom prst="rect">
            <a:avLst/>
          </a:prstGeom>
          <a:noFill/>
        </p:spPr>
        <p:txBody>
          <a:bodyPr wrap="square" rtlCol="0">
            <a:spAutoFit/>
          </a:bodyPr>
          <a:lstStyle/>
          <a:p>
            <a:pPr algn="ctr"/>
            <a:r>
              <a:rPr lang="en-US" sz="3200" b="1" dirty="0"/>
              <a:t>#3</a:t>
            </a:r>
          </a:p>
        </p:txBody>
      </p:sp>
      <p:sp>
        <p:nvSpPr>
          <p:cNvPr id="17" name="TextBox 16">
            <a:extLst>
              <a:ext uri="{FF2B5EF4-FFF2-40B4-BE49-F238E27FC236}">
                <a16:creationId xmlns:a16="http://schemas.microsoft.com/office/drawing/2014/main" id="{298A5F21-7493-A249-8648-314854428E40}"/>
              </a:ext>
            </a:extLst>
          </p:cNvPr>
          <p:cNvSpPr txBox="1"/>
          <p:nvPr/>
        </p:nvSpPr>
        <p:spPr>
          <a:xfrm>
            <a:off x="5707516" y="1263760"/>
            <a:ext cx="767443" cy="584775"/>
          </a:xfrm>
          <a:prstGeom prst="rect">
            <a:avLst/>
          </a:prstGeom>
          <a:noFill/>
        </p:spPr>
        <p:txBody>
          <a:bodyPr wrap="square" rtlCol="0">
            <a:spAutoFit/>
          </a:bodyPr>
          <a:lstStyle/>
          <a:p>
            <a:pPr algn="ctr"/>
            <a:r>
              <a:rPr lang="en-US" sz="3200" b="1" dirty="0"/>
              <a:t>#4</a:t>
            </a:r>
          </a:p>
        </p:txBody>
      </p:sp>
      <p:sp>
        <p:nvSpPr>
          <p:cNvPr id="18" name="TextBox 17">
            <a:extLst>
              <a:ext uri="{FF2B5EF4-FFF2-40B4-BE49-F238E27FC236}">
                <a16:creationId xmlns:a16="http://schemas.microsoft.com/office/drawing/2014/main" id="{7F5D19A8-2D1B-1B4A-AE40-D86DE270F2E1}"/>
              </a:ext>
            </a:extLst>
          </p:cNvPr>
          <p:cNvSpPr txBox="1"/>
          <p:nvPr/>
        </p:nvSpPr>
        <p:spPr>
          <a:xfrm>
            <a:off x="8722273" y="1264345"/>
            <a:ext cx="767443" cy="584775"/>
          </a:xfrm>
          <a:prstGeom prst="rect">
            <a:avLst/>
          </a:prstGeom>
          <a:noFill/>
        </p:spPr>
        <p:txBody>
          <a:bodyPr wrap="square" rtlCol="0">
            <a:spAutoFit/>
          </a:bodyPr>
          <a:lstStyle/>
          <a:p>
            <a:pPr algn="ctr"/>
            <a:r>
              <a:rPr lang="en-US" sz="3200" b="1" dirty="0"/>
              <a:t>#5</a:t>
            </a:r>
          </a:p>
        </p:txBody>
      </p:sp>
    </p:spTree>
    <p:extLst>
      <p:ext uri="{BB962C8B-B14F-4D97-AF65-F5344CB8AC3E}">
        <p14:creationId xmlns:p14="http://schemas.microsoft.com/office/powerpoint/2010/main" val="508045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The current approach</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The same broad target for each product</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r>
              <a:rPr lang="en-US" sz="1600" dirty="0"/>
              <a:t>Rather than flighting product messages, by rotating support.  Match product offers to the correct segment, for an always on approach.</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sz="1600" b="1" u="sng" dirty="0"/>
              <a:t>PROS:</a:t>
            </a:r>
          </a:p>
          <a:p>
            <a:pPr marL="285750" indent="-285750">
              <a:buFont typeface="Arial" panose="020B0604020202020204" pitchFamily="34" charset="0"/>
              <a:buChar char="•"/>
            </a:pPr>
            <a:r>
              <a:rPr lang="en-US" dirty="0"/>
              <a:t>S</a:t>
            </a:r>
            <a:r>
              <a:rPr lang="en-US" sz="1600" dirty="0"/>
              <a:t>trong levels of support when active</a:t>
            </a:r>
          </a:p>
          <a:p>
            <a:pPr marL="285750" indent="-285750">
              <a:buFont typeface="Arial" panose="020B0604020202020204" pitchFamily="34" charset="0"/>
              <a:buChar char="•"/>
            </a:pPr>
            <a:r>
              <a:rPr lang="en-US" dirty="0"/>
              <a:t>All segments are reached</a:t>
            </a:r>
          </a:p>
          <a:p>
            <a:r>
              <a:rPr lang="en-US" sz="1600" b="1" u="sng" dirty="0"/>
              <a:t>CONS:</a:t>
            </a:r>
          </a:p>
          <a:p>
            <a:pPr marL="285750" indent="-285750">
              <a:buFont typeface="Arial" panose="020B0604020202020204" pitchFamily="34" charset="0"/>
              <a:buChar char="•"/>
            </a:pPr>
            <a:r>
              <a:rPr lang="en-US" dirty="0"/>
              <a:t>Only 3 months of activity for each product</a:t>
            </a:r>
          </a:p>
          <a:p>
            <a:pPr marL="285750" indent="-285750">
              <a:buFont typeface="Arial" panose="020B0604020202020204" pitchFamily="34" charset="0"/>
              <a:buChar char="•"/>
            </a:pPr>
            <a:r>
              <a:rPr lang="en-US" sz="1600" dirty="0"/>
              <a:t>Product appeal is not the same across all segments</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Flighted support by product</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12</a:t>
            </a:fld>
            <a:endParaRPr lang="en-US" dirty="0"/>
          </a:p>
        </p:txBody>
      </p:sp>
      <p:pic>
        <p:nvPicPr>
          <p:cNvPr id="10" name="Picture 9">
            <a:extLst>
              <a:ext uri="{FF2B5EF4-FFF2-40B4-BE49-F238E27FC236}">
                <a16:creationId xmlns:a16="http://schemas.microsoft.com/office/drawing/2014/main" id="{E7788F27-F42A-7C47-9268-9B24724A77AE}"/>
              </a:ext>
            </a:extLst>
          </p:cNvPr>
          <p:cNvPicPr>
            <a:picLocks noChangeAspect="1"/>
          </p:cNvPicPr>
          <p:nvPr/>
        </p:nvPicPr>
        <p:blipFill>
          <a:blip r:embed="rId7"/>
          <a:stretch>
            <a:fillRect/>
          </a:stretch>
        </p:blipFill>
        <p:spPr>
          <a:xfrm>
            <a:off x="967559" y="3677806"/>
            <a:ext cx="4559300" cy="2032000"/>
          </a:xfrm>
          <a:prstGeom prst="rect">
            <a:avLst/>
          </a:prstGeom>
        </p:spPr>
      </p:pic>
    </p:spTree>
    <p:extLst>
      <p:ext uri="{BB962C8B-B14F-4D97-AF65-F5344CB8AC3E}">
        <p14:creationId xmlns:p14="http://schemas.microsoft.com/office/powerpoint/2010/main" val="212653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Segmentations delivers </a:t>
            </a:r>
            <a:br>
              <a:rPr lang="en-US" dirty="0"/>
            </a:br>
            <a:r>
              <a:rPr lang="en-US" dirty="0"/>
              <a:t>The right message -to the right target- ALL THE TIME</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Segmentations allow for  More Products to be active more week</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SEGMENTATION SUPPORT MORE PRODUCTS</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13</a:t>
            </a:fld>
            <a:endParaRPr lang="en-US" dirty="0"/>
          </a:p>
        </p:txBody>
      </p:sp>
      <p:pic>
        <p:nvPicPr>
          <p:cNvPr id="13" name="Picture 12" descr="A close up of a logo&#10;&#10;Description automatically generated">
            <a:extLst>
              <a:ext uri="{FF2B5EF4-FFF2-40B4-BE49-F238E27FC236}">
                <a16:creationId xmlns:a16="http://schemas.microsoft.com/office/drawing/2014/main" id="{006F108B-1DFC-EC43-9AF5-51CAE3B8842D}"/>
              </a:ext>
            </a:extLst>
          </p:cNvPr>
          <p:cNvPicPr>
            <a:picLocks noChangeAspect="1"/>
          </p:cNvPicPr>
          <p:nvPr/>
        </p:nvPicPr>
        <p:blipFill>
          <a:blip r:embed="rId7"/>
          <a:stretch>
            <a:fillRect/>
          </a:stretch>
        </p:blipFill>
        <p:spPr>
          <a:xfrm>
            <a:off x="361282" y="5742690"/>
            <a:ext cx="1828800" cy="1498600"/>
          </a:xfrm>
          <a:prstGeom prst="rect">
            <a:avLst/>
          </a:prstGeom>
        </p:spPr>
      </p:pic>
      <p:pic>
        <p:nvPicPr>
          <p:cNvPr id="11" name="Picture 10">
            <a:extLst>
              <a:ext uri="{FF2B5EF4-FFF2-40B4-BE49-F238E27FC236}">
                <a16:creationId xmlns:a16="http://schemas.microsoft.com/office/drawing/2014/main" id="{C66D35EC-4C34-F04F-9FD3-7D5D634E4038}"/>
              </a:ext>
            </a:extLst>
          </p:cNvPr>
          <p:cNvPicPr>
            <a:picLocks noChangeAspect="1"/>
          </p:cNvPicPr>
          <p:nvPr/>
        </p:nvPicPr>
        <p:blipFill>
          <a:blip r:embed="rId8"/>
          <a:stretch>
            <a:fillRect/>
          </a:stretch>
        </p:blipFill>
        <p:spPr>
          <a:xfrm>
            <a:off x="1168042" y="2879028"/>
            <a:ext cx="4559300" cy="2921000"/>
          </a:xfrm>
          <a:prstGeom prst="rect">
            <a:avLst/>
          </a:prstGeom>
        </p:spPr>
      </p:pic>
      <p:pic>
        <p:nvPicPr>
          <p:cNvPr id="12" name="Picture 11">
            <a:extLst>
              <a:ext uri="{FF2B5EF4-FFF2-40B4-BE49-F238E27FC236}">
                <a16:creationId xmlns:a16="http://schemas.microsoft.com/office/drawing/2014/main" id="{AEE54A31-163E-FC4D-9708-CEA7F92F98A4}"/>
              </a:ext>
            </a:extLst>
          </p:cNvPr>
          <p:cNvPicPr>
            <a:picLocks noChangeAspect="1"/>
          </p:cNvPicPr>
          <p:nvPr/>
        </p:nvPicPr>
        <p:blipFill>
          <a:blip r:embed="rId9"/>
          <a:stretch>
            <a:fillRect/>
          </a:stretch>
        </p:blipFill>
        <p:spPr>
          <a:xfrm>
            <a:off x="6361215" y="2197570"/>
            <a:ext cx="5500997" cy="2041923"/>
          </a:xfrm>
          <a:prstGeom prst="rect">
            <a:avLst/>
          </a:prstGeom>
        </p:spPr>
      </p:pic>
      <p:pic>
        <p:nvPicPr>
          <p:cNvPr id="15" name="Picture 14">
            <a:extLst>
              <a:ext uri="{FF2B5EF4-FFF2-40B4-BE49-F238E27FC236}">
                <a16:creationId xmlns:a16="http://schemas.microsoft.com/office/drawing/2014/main" id="{A50BEFAE-0702-DD49-967D-714F84ED1CB6}"/>
              </a:ext>
            </a:extLst>
          </p:cNvPr>
          <p:cNvPicPr>
            <a:picLocks noChangeAspect="1"/>
          </p:cNvPicPr>
          <p:nvPr/>
        </p:nvPicPr>
        <p:blipFill rotWithShape="1">
          <a:blip r:embed="rId10"/>
          <a:srcRect r="37305"/>
          <a:stretch/>
        </p:blipFill>
        <p:spPr>
          <a:xfrm>
            <a:off x="1283067" y="4829913"/>
            <a:ext cx="685433" cy="883268"/>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1C9A91BA-5371-F043-9C17-F556DCE68901}"/>
              </a:ext>
            </a:extLst>
          </p:cNvPr>
          <p:cNvPicPr>
            <a:picLocks noChangeAspect="1"/>
          </p:cNvPicPr>
          <p:nvPr/>
        </p:nvPicPr>
        <p:blipFill>
          <a:blip r:embed="rId11"/>
          <a:stretch>
            <a:fillRect/>
          </a:stretch>
        </p:blipFill>
        <p:spPr>
          <a:xfrm>
            <a:off x="3047821" y="5561870"/>
            <a:ext cx="2686050" cy="1111250"/>
          </a:xfrm>
          <a:prstGeom prst="rect">
            <a:avLst/>
          </a:prstGeom>
        </p:spPr>
      </p:pic>
    </p:spTree>
    <p:extLst>
      <p:ext uri="{BB962C8B-B14F-4D97-AF65-F5344CB8AC3E}">
        <p14:creationId xmlns:p14="http://schemas.microsoft.com/office/powerpoint/2010/main" val="4278733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Summary/Next Steps</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14</a:t>
            </a:fld>
            <a:endParaRPr lang="en-US" dirty="0"/>
          </a:p>
        </p:txBody>
      </p:sp>
      <p:sp>
        <p:nvSpPr>
          <p:cNvPr id="4" name="TextBox 3">
            <a:extLst>
              <a:ext uri="{FF2B5EF4-FFF2-40B4-BE49-F238E27FC236}">
                <a16:creationId xmlns:a16="http://schemas.microsoft.com/office/drawing/2014/main" id="{00FC51A9-CC4C-F948-B27F-9D1ACB0966FB}"/>
              </a:ext>
            </a:extLst>
          </p:cNvPr>
          <p:cNvSpPr txBox="1"/>
          <p:nvPr/>
        </p:nvSpPr>
        <p:spPr>
          <a:xfrm>
            <a:off x="1371602" y="1440872"/>
            <a:ext cx="7550728" cy="2554545"/>
          </a:xfrm>
          <a:prstGeom prst="rect">
            <a:avLst/>
          </a:prstGeom>
          <a:noFill/>
        </p:spPr>
        <p:txBody>
          <a:bodyPr wrap="square" rtlCol="0">
            <a:spAutoFit/>
          </a:bodyPr>
          <a:lstStyle/>
          <a:p>
            <a:r>
              <a:rPr lang="en-US" sz="2000" dirty="0"/>
              <a:t>In Summary, Segmentation delivers more:</a:t>
            </a:r>
          </a:p>
          <a:p>
            <a:pPr marL="285750" indent="-285750">
              <a:buFont typeface="Arial" panose="020B0604020202020204" pitchFamily="34" charset="0"/>
              <a:buChar char="•"/>
            </a:pPr>
            <a:r>
              <a:rPr lang="en-US" sz="2000" dirty="0"/>
              <a:t>Active weeks of support </a:t>
            </a:r>
          </a:p>
          <a:p>
            <a:pPr marL="285750" indent="-285750">
              <a:buFont typeface="Arial" panose="020B0604020202020204" pitchFamily="34" charset="0"/>
              <a:buChar char="•"/>
            </a:pPr>
            <a:r>
              <a:rPr lang="en-US" sz="2000" dirty="0"/>
              <a:t>More products  supported</a:t>
            </a:r>
          </a:p>
          <a:p>
            <a:pPr marL="285750" indent="-285750">
              <a:buFont typeface="Arial" panose="020B0604020202020204" pitchFamily="34" charset="0"/>
              <a:buChar char="•"/>
            </a:pPr>
            <a:r>
              <a:rPr lang="en-US" sz="2000" dirty="0"/>
              <a:t>Create salience between the message and the segment – delivers impact</a:t>
            </a:r>
          </a:p>
          <a:p>
            <a:endParaRPr lang="en-US" sz="2000" dirty="0"/>
          </a:p>
          <a:p>
            <a:endParaRPr lang="en-US" sz="2000" dirty="0"/>
          </a:p>
          <a:p>
            <a:endParaRPr lang="en-US" sz="2000" dirty="0"/>
          </a:p>
        </p:txBody>
      </p:sp>
      <p:sp>
        <p:nvSpPr>
          <p:cNvPr id="7" name="TextBox 6">
            <a:extLst>
              <a:ext uri="{FF2B5EF4-FFF2-40B4-BE49-F238E27FC236}">
                <a16:creationId xmlns:a16="http://schemas.microsoft.com/office/drawing/2014/main" id="{37761186-34AD-3F41-A58E-4190D2E175E3}"/>
              </a:ext>
            </a:extLst>
          </p:cNvPr>
          <p:cNvSpPr txBox="1"/>
          <p:nvPr/>
        </p:nvSpPr>
        <p:spPr>
          <a:xfrm>
            <a:off x="1371602" y="3128199"/>
            <a:ext cx="7550728" cy="3785652"/>
          </a:xfrm>
          <a:prstGeom prst="rect">
            <a:avLst/>
          </a:prstGeom>
          <a:noFill/>
        </p:spPr>
        <p:txBody>
          <a:bodyPr wrap="square" rtlCol="0">
            <a:spAutoFit/>
          </a:bodyPr>
          <a:lstStyle/>
          <a:p>
            <a:r>
              <a:rPr lang="en-US" sz="2000" dirty="0"/>
              <a:t>Next Steps, dig deeper:</a:t>
            </a:r>
          </a:p>
          <a:p>
            <a:pPr marL="285750" indent="-285750">
              <a:buFont typeface="Arial" panose="020B0604020202020204" pitchFamily="34" charset="0"/>
              <a:buChar char="•"/>
            </a:pPr>
            <a:r>
              <a:rPr lang="en-US" sz="2000" dirty="0"/>
              <a:t>Immediately, adjust marketing activity to deliver the right message to the right segment (all digital elements: online, search, video)</a:t>
            </a:r>
          </a:p>
          <a:p>
            <a:pPr marL="285750" indent="-285750">
              <a:buFont typeface="Arial" panose="020B0604020202020204" pitchFamily="34" charset="0"/>
              <a:buChar char="•"/>
            </a:pPr>
            <a:r>
              <a:rPr lang="en-US" sz="2000" dirty="0"/>
              <a:t>Examine and analyze the current product mix and adjust based on new segmentation</a:t>
            </a:r>
          </a:p>
          <a:p>
            <a:pPr marL="285750" indent="-285750">
              <a:buFont typeface="Arial" panose="020B0604020202020204" pitchFamily="34" charset="0"/>
              <a:buChar char="•"/>
            </a:pPr>
            <a:r>
              <a:rPr lang="en-US" sz="2000" dirty="0"/>
              <a:t>Analyze the lifetime customer value based, and the value of each segment</a:t>
            </a:r>
          </a:p>
          <a:p>
            <a:pPr marL="285750" indent="-285750">
              <a:buFont typeface="Arial" panose="020B0604020202020204" pitchFamily="34" charset="0"/>
              <a:buChar char="•"/>
            </a:pPr>
            <a:r>
              <a:rPr lang="en-US" sz="2000" dirty="0"/>
              <a:t>Optimize the product portfolio</a:t>
            </a:r>
          </a:p>
          <a:p>
            <a:pPr marL="285750" indent="-285750">
              <a:buFont typeface="Arial" panose="020B0604020202020204" pitchFamily="34" charset="0"/>
              <a:buChar char="•"/>
            </a:pPr>
            <a:r>
              <a:rPr lang="en-US" sz="2000" dirty="0"/>
              <a:t>Optimize the marketing mix </a:t>
            </a:r>
          </a:p>
          <a:p>
            <a:endParaRPr lang="en-US" sz="2000" dirty="0"/>
          </a:p>
          <a:p>
            <a:endParaRPr lang="en-US" sz="2000" dirty="0"/>
          </a:p>
          <a:p>
            <a:endParaRPr lang="en-US" sz="2000" dirty="0"/>
          </a:p>
        </p:txBody>
      </p:sp>
    </p:spTree>
    <p:extLst>
      <p:ext uri="{BB962C8B-B14F-4D97-AF65-F5344CB8AC3E}">
        <p14:creationId xmlns:p14="http://schemas.microsoft.com/office/powerpoint/2010/main" val="2423654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err="1"/>
              <a:t>SCOTT@SUTTONSAYS.com</a:t>
            </a:r>
            <a:endParaRPr lang="en-US" dirty="0"/>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err="1"/>
              <a:t>www.suttonsays.com</a:t>
            </a:r>
            <a:endParaRPr lang="en-US" dirty="0"/>
          </a:p>
        </p:txBody>
      </p:sp>
    </p:spTree>
    <p:extLst>
      <p:ext uri="{BB962C8B-B14F-4D97-AF65-F5344CB8AC3E}">
        <p14:creationId xmlns:p14="http://schemas.microsoft.com/office/powerpoint/2010/main" val="2928802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err="1"/>
              <a:t>SCOTT@SUTTONSAYS.com</a:t>
            </a:r>
            <a:endParaRPr lang="en-US" dirty="0"/>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err="1"/>
              <a:t>www.suttonsays.com</a:t>
            </a:r>
            <a:endParaRPr lang="en-US" dirty="0"/>
          </a:p>
        </p:txBody>
      </p:sp>
      <p:pic>
        <p:nvPicPr>
          <p:cNvPr id="4" name="Picture 3" descr="A dog looking at the camera&#10;&#10;Description automatically generated">
            <a:extLst>
              <a:ext uri="{FF2B5EF4-FFF2-40B4-BE49-F238E27FC236}">
                <a16:creationId xmlns:a16="http://schemas.microsoft.com/office/drawing/2014/main" id="{C8F3E69B-39B8-1240-B0B0-A0831B513FE6}"/>
              </a:ext>
            </a:extLst>
          </p:cNvPr>
          <p:cNvPicPr>
            <a:picLocks noChangeAspect="1"/>
          </p:cNvPicPr>
          <p:nvPr/>
        </p:nvPicPr>
        <p:blipFill>
          <a:blip r:embed="rId4"/>
          <a:stretch>
            <a:fillRect/>
          </a:stretch>
        </p:blipFill>
        <p:spPr>
          <a:xfrm>
            <a:off x="6306671" y="390180"/>
            <a:ext cx="2299447" cy="2998479"/>
          </a:xfrm>
          <a:prstGeom prst="rect">
            <a:avLst/>
          </a:prstGeom>
        </p:spPr>
      </p:pic>
    </p:spTree>
    <p:extLst>
      <p:ext uri="{BB962C8B-B14F-4D97-AF65-F5344CB8AC3E}">
        <p14:creationId xmlns:p14="http://schemas.microsoft.com/office/powerpoint/2010/main" val="135655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Segmentation breakout</a:t>
            </a:r>
          </a:p>
        </p:txBody>
      </p:sp>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4114649022"/>
              </p:ext>
            </p:extLst>
          </p:nvPr>
        </p:nvGraphicFramePr>
        <p:xfrm>
          <a:off x="918375" y="1365010"/>
          <a:ext cx="10739781" cy="4206240"/>
        </p:xfrm>
        <a:graphic>
          <a:graphicData uri="http://schemas.openxmlformats.org/drawingml/2006/table">
            <a:tbl>
              <a:tblPr firstRow="1" bandRow="1">
                <a:tableStyleId>{5C22544A-7EE6-4342-B048-85BDC9FD1C3A}</a:tableStyleId>
              </a:tblPr>
              <a:tblGrid>
                <a:gridCol w="1696540">
                  <a:extLst>
                    <a:ext uri="{9D8B030D-6E8A-4147-A177-3AD203B41FA5}">
                      <a16:colId xmlns:a16="http://schemas.microsoft.com/office/drawing/2014/main" val="2785900615"/>
                    </a:ext>
                  </a:extLst>
                </a:gridCol>
                <a:gridCol w="2329704">
                  <a:extLst>
                    <a:ext uri="{9D8B030D-6E8A-4147-A177-3AD203B41FA5}">
                      <a16:colId xmlns:a16="http://schemas.microsoft.com/office/drawing/2014/main" val="2287965835"/>
                    </a:ext>
                  </a:extLst>
                </a:gridCol>
                <a:gridCol w="6713537">
                  <a:extLst>
                    <a:ext uri="{9D8B030D-6E8A-4147-A177-3AD203B41FA5}">
                      <a16:colId xmlns:a16="http://schemas.microsoft.com/office/drawing/2014/main" val="1756528531"/>
                    </a:ext>
                  </a:extLst>
                </a:gridCol>
              </a:tblGrid>
              <a:tr h="330952">
                <a:tc>
                  <a:txBody>
                    <a:bodyPr/>
                    <a:lstStyle/>
                    <a:p>
                      <a:pPr algn="ctr"/>
                      <a:r>
                        <a:rPr lang="en-US" dirty="0"/>
                        <a:t>Cluster</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Name</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sz="1200" dirty="0"/>
                        <a:t>Description</a:t>
                      </a:r>
                      <a:endParaRPr lang="en-IN" sz="12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579166">
                <a:tc>
                  <a:txBody>
                    <a:bodyPr/>
                    <a:lstStyle/>
                    <a:p>
                      <a:pPr algn="ctr"/>
                      <a:r>
                        <a:rPr lang="en-US" sz="3600" b="1" dirty="0">
                          <a:solidFill>
                            <a:srgbClr val="FFFF00"/>
                          </a:solidFill>
                        </a:rPr>
                        <a:t>0</a:t>
                      </a:r>
                      <a:endParaRPr lang="en-IN" sz="3600" b="1" dirty="0">
                        <a:solidFill>
                          <a:srgbClr val="FFFF00"/>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dirty="0"/>
                        <a:t>Predictably Frugal</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200" b="0" i="0" u="none" strike="noStrike" kern="1200" dirty="0">
                          <a:solidFill>
                            <a:schemeClr val="dk1"/>
                          </a:solidFill>
                          <a:effectLst/>
                          <a:latin typeface="+mn-lt"/>
                          <a:ea typeface="+mn-ea"/>
                          <a:cs typeface="+mn-cs"/>
                        </a:rPr>
                        <a:t>Less money spenders with average to high credit limits who purchases mostly in installments</a:t>
                      </a:r>
                      <a:endParaRPr lang="en-IN" sz="11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5791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rgbClr val="FFC000"/>
                          </a:solidFill>
                        </a:rPr>
                        <a:t>1</a:t>
                      </a:r>
                      <a:endParaRPr lang="en-IN" sz="3600" b="1" dirty="0">
                        <a:solidFill>
                          <a:srgbClr val="FFC000"/>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Cash Rich</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200" b="0" i="0" u="none" strike="noStrike" kern="1200" dirty="0">
                          <a:solidFill>
                            <a:schemeClr val="dk1"/>
                          </a:solidFill>
                          <a:effectLst/>
                          <a:latin typeface="+mn-lt"/>
                          <a:ea typeface="+mn-ea"/>
                          <a:cs typeface="+mn-cs"/>
                        </a:rPr>
                        <a:t>People with high credit limit who take more cash in advance</a:t>
                      </a:r>
                      <a:endParaRPr lang="en-IN" sz="11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5791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rPr>
                        <a:t>2</a:t>
                      </a:r>
                      <a:endParaRPr lang="en-IN" sz="3600" b="1" dirty="0">
                        <a:solidFill>
                          <a:srgbClr val="FF0000"/>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High Roller</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200" b="0" i="0" u="none" strike="noStrike" kern="1200" dirty="0">
                          <a:solidFill>
                            <a:schemeClr val="dk1"/>
                          </a:solidFill>
                          <a:effectLst/>
                          <a:latin typeface="+mn-lt"/>
                          <a:ea typeface="+mn-ea"/>
                          <a:cs typeface="+mn-cs"/>
                        </a:rPr>
                        <a:t>High spenders with high credit limit who make expensive purchases</a:t>
                      </a:r>
                      <a:endParaRPr lang="en-IN" sz="11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5791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rgbClr val="0072C7"/>
                          </a:solidFill>
                        </a:rPr>
                        <a:t>3</a:t>
                      </a:r>
                      <a:endParaRPr lang="en-IN" sz="3600" b="1" dirty="0">
                        <a:solidFill>
                          <a:srgbClr val="0072C7"/>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Credit Card BFF</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200" b="0" i="0" u="none" strike="noStrike" kern="1200" dirty="0">
                          <a:solidFill>
                            <a:schemeClr val="dk1"/>
                          </a:solidFill>
                          <a:effectLst/>
                          <a:latin typeface="+mn-lt"/>
                          <a:ea typeface="+mn-ea"/>
                          <a:cs typeface="+mn-cs"/>
                        </a:rPr>
                        <a:t>People with average to high credit limit who make all type of purchases</a:t>
                      </a:r>
                      <a:endParaRPr lang="en-IN" sz="11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5791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rgbClr val="00B050"/>
                          </a:solidFill>
                        </a:rPr>
                        <a:t>4</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Flirting With Disaster</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200" b="0" i="0" u="none" strike="noStrike" kern="1200" dirty="0">
                          <a:solidFill>
                            <a:schemeClr val="dk1"/>
                          </a:solidFill>
                          <a:effectLst/>
                          <a:latin typeface="+mn-lt"/>
                          <a:ea typeface="+mn-ea"/>
                          <a:cs typeface="+mn-cs"/>
                        </a:rPr>
                        <a:t>This group has more people with due payments who take advance cash more often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5791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rgbClr val="7030A0"/>
                          </a:solidFill>
                        </a:rPr>
                        <a:t>5</a:t>
                      </a:r>
                      <a:endParaRPr lang="en-IN" sz="3600" b="1" dirty="0">
                        <a:solidFill>
                          <a:srgbClr val="7030A0"/>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Conservative Mogul</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200" b="0" i="0" u="none" strike="noStrike" kern="1200" dirty="0">
                          <a:solidFill>
                            <a:schemeClr val="dk1"/>
                          </a:solidFill>
                          <a:effectLst/>
                          <a:latin typeface="+mn-lt"/>
                          <a:ea typeface="+mn-ea"/>
                          <a:cs typeface="+mn-cs"/>
                        </a:rPr>
                        <a:t>People who don't spend much money and who have average to high credit limit</a:t>
                      </a:r>
                      <a:endParaRPr lang="en-IN" sz="11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bl>
          </a:graphicData>
        </a:graphic>
      </p:graphicFrame>
      <p:sp>
        <p:nvSpPr>
          <p:cNvPr id="4" name="Slide Number Placeholder 3"/>
          <p:cNvSpPr>
            <a:spLocks noGrp="1"/>
          </p:cNvSpPr>
          <p:nvPr>
            <p:ph type="sldNum" sz="quarter" idx="12"/>
          </p:nvPr>
        </p:nvSpPr>
        <p:spPr/>
        <p:txBody>
          <a:bodyPr/>
          <a:lstStyle/>
          <a:p>
            <a:r>
              <a:rPr lang="en-US" dirty="0"/>
              <a:t>9</a:t>
            </a:r>
          </a:p>
        </p:txBody>
      </p:sp>
    </p:spTree>
    <p:extLst>
      <p:ext uri="{BB962C8B-B14F-4D97-AF65-F5344CB8AC3E}">
        <p14:creationId xmlns:p14="http://schemas.microsoft.com/office/powerpoint/2010/main" val="3462164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85067"/>
            <a:ext cx="4937211" cy="1325563"/>
          </a:xfrm>
        </p:spPr>
        <p:txBody>
          <a:bodyPr/>
          <a:lstStyle/>
          <a:p>
            <a:r>
              <a:rPr lang="en-US" dirty="0"/>
              <a:t>Project summary</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8" y="1060704"/>
            <a:ext cx="3991476" cy="4994339"/>
          </a:xfrm>
        </p:spPr>
        <p:txBody>
          <a:bodyPr/>
          <a:lstStyle/>
          <a:p>
            <a:pPr marL="0" indent="0">
              <a:buNone/>
            </a:pPr>
            <a:r>
              <a:rPr lang="en-US" sz="1600" dirty="0" err="1"/>
              <a:t>SuttonSays</a:t>
            </a:r>
            <a:r>
              <a:rPr lang="en-US" sz="1600" dirty="0"/>
              <a:t> Consulting has been tasked with applying machine learning techniques to a data set from the Bank of </a:t>
            </a:r>
            <a:r>
              <a:rPr lang="en-US" sz="1600" dirty="0" err="1"/>
              <a:t>TinyTown’s</a:t>
            </a:r>
            <a:r>
              <a:rPr lang="en-US" sz="1600" dirty="0"/>
              <a:t> and make recommendations based that analysis.  </a:t>
            </a:r>
          </a:p>
          <a:p>
            <a:pPr marL="0" indent="0">
              <a:buNone/>
            </a:pPr>
            <a:r>
              <a:rPr lang="en-US" sz="1600" dirty="0"/>
              <a:t>The data set summarizes the usage behavior of about 9,000 active Bank of </a:t>
            </a:r>
            <a:r>
              <a:rPr lang="en-US" sz="1600" dirty="0" err="1"/>
              <a:t>TinyTown</a:t>
            </a:r>
            <a:r>
              <a:rPr lang="en-US" sz="1600" dirty="0"/>
              <a:t> credit card holders during the last six months.  The file is at a customer level with 18 behavioral variables.  </a:t>
            </a:r>
          </a:p>
          <a:p>
            <a:pPr marL="0" indent="0">
              <a:buNone/>
            </a:pPr>
            <a:r>
              <a:rPr lang="en-US" sz="1600" dirty="0"/>
              <a:t>Bank Of </a:t>
            </a:r>
            <a:r>
              <a:rPr lang="en-US" sz="1600" dirty="0" err="1"/>
              <a:t>TinyTown</a:t>
            </a:r>
            <a:r>
              <a:rPr lang="en-US" sz="1600" dirty="0"/>
              <a:t> has a multi-media marketing program which is active for nine months of the year.  Their target audience for all marketing efforts is Adult 25-54, credit cards users.</a:t>
            </a:r>
          </a:p>
          <a:p>
            <a:pPr marL="0" indent="0">
              <a:buNone/>
            </a:pPr>
            <a:r>
              <a:rPr lang="en-US" sz="1600" dirty="0"/>
              <a:t>This project will include data pre-processing, determining the optimal number of clusters, clustering the data, interpreting &amp; visualizing the results and making recommendations to the business.  </a:t>
            </a:r>
          </a:p>
          <a:p>
            <a:pPr marL="0" indent="0">
              <a:buNone/>
            </a:pPr>
            <a:endParaRPr lang="en-US" sz="1800" dirty="0"/>
          </a:p>
          <a:p>
            <a:pPr marL="0" indent="0">
              <a:buNone/>
            </a:pPr>
            <a:endParaRPr lang="en-US" sz="1800" dirty="0"/>
          </a:p>
          <a:p>
            <a:pPr marL="0" indent="0">
              <a:buNone/>
            </a:pPr>
            <a:r>
              <a:rPr lang="en-US" sz="1800" dirty="0"/>
              <a:t> </a:t>
            </a:r>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cap="none" dirty="0"/>
              <a:t>Pre-Processing</a:t>
            </a:r>
            <a:br>
              <a:rPr lang="en-US" cap="none" dirty="0"/>
            </a:br>
            <a:endParaRPr lang="en-US" cap="none"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447673"/>
            <a:ext cx="4151027" cy="4351338"/>
          </a:xfrm>
        </p:spPr>
        <p:txBody>
          <a:bodyPr/>
          <a:lstStyle/>
          <a:p>
            <a:pPr marL="0" indent="0">
              <a:buNone/>
            </a:pPr>
            <a:r>
              <a:rPr lang="en-US" sz="1800" dirty="0"/>
              <a:t>The data set was adjusted to account for missing values and outliers.  </a:t>
            </a:r>
            <a:br>
              <a:rPr lang="en-US" sz="1800" dirty="0"/>
            </a:br>
            <a:br>
              <a:rPr lang="en-US" sz="1800" dirty="0"/>
            </a:br>
            <a:r>
              <a:rPr lang="en-US" sz="1800" dirty="0"/>
              <a:t>The data was scaled and normalized before analysis.</a:t>
            </a:r>
          </a:p>
          <a:p>
            <a:pPr marL="0" indent="0">
              <a:buNone/>
            </a:pPr>
            <a:endParaRPr lang="en-US" sz="1800"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9" name="Picture 8">
            <a:extLst>
              <a:ext uri="{FF2B5EF4-FFF2-40B4-BE49-F238E27FC236}">
                <a16:creationId xmlns:a16="http://schemas.microsoft.com/office/drawing/2014/main" id="{5A5CE726-33AB-4D4B-A767-DF9A0880368E}"/>
              </a:ext>
            </a:extLst>
          </p:cNvPr>
          <p:cNvPicPr>
            <a:picLocks noChangeAspect="1"/>
          </p:cNvPicPr>
          <p:nvPr/>
        </p:nvPicPr>
        <p:blipFill>
          <a:blip r:embed="rId3"/>
          <a:stretch>
            <a:fillRect/>
          </a:stretch>
        </p:blipFill>
        <p:spPr>
          <a:xfrm>
            <a:off x="5367805" y="187367"/>
            <a:ext cx="5151819" cy="6170202"/>
          </a:xfrm>
          <a:prstGeom prst="rect">
            <a:avLst/>
          </a:prstGeom>
        </p:spPr>
      </p:pic>
    </p:spTree>
    <p:extLst>
      <p:ext uri="{BB962C8B-B14F-4D97-AF65-F5344CB8AC3E}">
        <p14:creationId xmlns:p14="http://schemas.microsoft.com/office/powerpoint/2010/main" val="132074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cap="none" dirty="0"/>
              <a:t>Determining The Optimal Number Of Clusters</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cap="none" dirty="0"/>
              <a:t>Point Of Diminishing Return</a:t>
            </a:r>
          </a:p>
        </p:txBody>
      </p:sp>
      <p:pic>
        <p:nvPicPr>
          <p:cNvPr id="11" name="Content Placeholder 10">
            <a:extLst>
              <a:ext uri="{FF2B5EF4-FFF2-40B4-BE49-F238E27FC236}">
                <a16:creationId xmlns:a16="http://schemas.microsoft.com/office/drawing/2014/main" id="{A5199F4C-52B9-134D-BC29-C06B761FCC83}"/>
              </a:ext>
            </a:extLst>
          </p:cNvPr>
          <p:cNvPicPr>
            <a:picLocks noGrp="1" noChangeAspect="1"/>
          </p:cNvPicPr>
          <p:nvPr>
            <p:ph idx="1"/>
          </p:nvPr>
        </p:nvPicPr>
        <p:blipFill>
          <a:blip r:embed="rId5"/>
          <a:stretch>
            <a:fillRect/>
          </a:stretch>
        </p:blipFill>
        <p:spPr>
          <a:xfrm>
            <a:off x="219636" y="3287234"/>
            <a:ext cx="3444875" cy="2296583"/>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cap="none" dirty="0"/>
              <a:t>Dendrogram</a:t>
            </a:r>
            <a:endParaRPr lang="en-US" dirty="0"/>
          </a:p>
        </p:txBody>
      </p:sp>
      <p:pic>
        <p:nvPicPr>
          <p:cNvPr id="18" name="Content Placeholder 17">
            <a:extLst>
              <a:ext uri="{FF2B5EF4-FFF2-40B4-BE49-F238E27FC236}">
                <a16:creationId xmlns:a16="http://schemas.microsoft.com/office/drawing/2014/main" id="{EDA43F5E-C99C-FD49-822E-06A2BFDF4D73}"/>
              </a:ext>
            </a:extLst>
          </p:cNvPr>
          <p:cNvPicPr>
            <a:picLocks noGrp="1" noChangeAspect="1"/>
          </p:cNvPicPr>
          <p:nvPr>
            <p:ph idx="14"/>
          </p:nvPr>
        </p:nvPicPr>
        <p:blipFill>
          <a:blip r:embed="rId8"/>
          <a:stretch>
            <a:fillRect/>
          </a:stretch>
        </p:blipFill>
        <p:spPr>
          <a:xfrm>
            <a:off x="8085959" y="3364580"/>
            <a:ext cx="4283783" cy="2141891"/>
          </a:xfrm>
        </p:spPr>
      </p:pic>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4</a:t>
            </a:fld>
            <a:endParaRPr lang="en-US" dirty="0"/>
          </a:p>
        </p:txBody>
      </p:sp>
      <p:cxnSp>
        <p:nvCxnSpPr>
          <p:cNvPr id="14" name="Straight Connector 13">
            <a:extLst>
              <a:ext uri="{FF2B5EF4-FFF2-40B4-BE49-F238E27FC236}">
                <a16:creationId xmlns:a16="http://schemas.microsoft.com/office/drawing/2014/main" id="{432B3DA0-F28B-464D-BCBB-011B1D72D1B2}"/>
              </a:ext>
            </a:extLst>
          </p:cNvPr>
          <p:cNvCxnSpPr>
            <a:cxnSpLocks/>
          </p:cNvCxnSpPr>
          <p:nvPr/>
        </p:nvCxnSpPr>
        <p:spPr>
          <a:xfrm flipV="1">
            <a:off x="1365504" y="3207023"/>
            <a:ext cx="0" cy="674864"/>
          </a:xfrm>
          <a:prstGeom prst="line">
            <a:avLst/>
          </a:prstGeom>
          <a:ln w="57150">
            <a:headEnd type="arrow"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19D671-9714-2848-A86F-235FAA2C6D3E}"/>
              </a:ext>
            </a:extLst>
          </p:cNvPr>
          <p:cNvCxnSpPr>
            <a:cxnSpLocks/>
          </p:cNvCxnSpPr>
          <p:nvPr/>
        </p:nvCxnSpPr>
        <p:spPr>
          <a:xfrm>
            <a:off x="8651631" y="5055577"/>
            <a:ext cx="2897065" cy="0"/>
          </a:xfrm>
          <a:prstGeom prst="line">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9328636-FB9D-BD47-B9AF-5D732D05C539}"/>
              </a:ext>
            </a:extLst>
          </p:cNvPr>
          <p:cNvSpPr txBox="1"/>
          <p:nvPr/>
        </p:nvSpPr>
        <p:spPr>
          <a:xfrm>
            <a:off x="3888188" y="2095096"/>
            <a:ext cx="4412974" cy="3293209"/>
          </a:xfrm>
          <a:prstGeom prst="rect">
            <a:avLst/>
          </a:prstGeom>
          <a:noFill/>
        </p:spPr>
        <p:txBody>
          <a:bodyPr wrap="square" rtlCol="0">
            <a:spAutoFit/>
          </a:bodyPr>
          <a:lstStyle/>
          <a:p>
            <a:r>
              <a:rPr lang="en-US" b="1" u="sng" dirty="0"/>
              <a:t>Point Of Diminishing Returns</a:t>
            </a:r>
          </a:p>
          <a:p>
            <a:r>
              <a:rPr lang="en-US" sz="1400" dirty="0"/>
              <a:t>The model suggests six clusters. The goal is to have as low a number as possible, the PODR is where the incremental benefit become less than the incremental jump.  </a:t>
            </a:r>
          </a:p>
          <a:p>
            <a:endParaRPr lang="en-US" sz="1400" dirty="0"/>
          </a:p>
          <a:p>
            <a:endParaRPr lang="en-US" sz="1400" dirty="0"/>
          </a:p>
          <a:p>
            <a:endParaRPr lang="en-US" sz="1400" dirty="0"/>
          </a:p>
          <a:p>
            <a:r>
              <a:rPr lang="en-US" b="1" u="sng" dirty="0"/>
              <a:t>Hierarchical Clustering with </a:t>
            </a:r>
            <a:r>
              <a:rPr lang="en-US" b="1" u="sng" dirty="0" err="1"/>
              <a:t>Dendogram</a:t>
            </a:r>
            <a:r>
              <a:rPr lang="en-US" b="1" u="sng" dirty="0"/>
              <a:t> Visualization</a:t>
            </a:r>
          </a:p>
          <a:p>
            <a:r>
              <a:rPr lang="en-US" sz="1400" dirty="0"/>
              <a:t>At 200, the model suggests six clusters.  The </a:t>
            </a:r>
            <a:r>
              <a:rPr lang="en-US" sz="1400" dirty="0" err="1"/>
              <a:t>Dendogram</a:t>
            </a:r>
            <a:r>
              <a:rPr lang="en-US" sz="1400" dirty="0"/>
              <a:t> illustrates how similar clusters </a:t>
            </a:r>
            <a:r>
              <a:rPr lang="en-US" sz="1400" dirty="0" err="1"/>
              <a:t>ar</a:t>
            </a:r>
            <a:r>
              <a:rPr lang="en-US" sz="1400" dirty="0"/>
              <a:t> merged together and form a single.  The lengths represent distances between each cluster.</a:t>
            </a:r>
          </a:p>
          <a:p>
            <a:endParaRPr lang="en-US" sz="1400" dirty="0"/>
          </a:p>
        </p:txBody>
      </p:sp>
    </p:spTree>
    <p:extLst>
      <p:ext uri="{BB962C8B-B14F-4D97-AF65-F5344CB8AC3E}">
        <p14:creationId xmlns:p14="http://schemas.microsoft.com/office/powerpoint/2010/main" val="46026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357781"/>
            <a:ext cx="4937211" cy="1325563"/>
          </a:xfrm>
        </p:spPr>
        <p:txBody>
          <a:bodyPr/>
          <a:lstStyle/>
          <a:p>
            <a:r>
              <a:rPr lang="en-US" cap="none" dirty="0"/>
              <a:t>Clustering The Data With </a:t>
            </a:r>
            <a:br>
              <a:rPr lang="en-US" cap="none" dirty="0"/>
            </a:br>
            <a:r>
              <a:rPr lang="en-US" cap="none" dirty="0"/>
              <a:t>K-means </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8" y="1604211"/>
            <a:ext cx="3991476" cy="4450832"/>
          </a:xfrm>
        </p:spPr>
        <p:txBody>
          <a:bodyPr/>
          <a:lstStyle/>
          <a:p>
            <a:pPr marL="0" indent="0">
              <a:buNone/>
            </a:pPr>
            <a:r>
              <a:rPr lang="en-US" sz="2000" dirty="0"/>
              <a:t>K-means clustering was used to group the data set into six clusters.  </a:t>
            </a:r>
          </a:p>
          <a:p>
            <a:pPr marL="0" indent="0">
              <a:buNone/>
            </a:pPr>
            <a:r>
              <a:rPr lang="en-US" sz="2000" dirty="0"/>
              <a:t>The algorithm calculated the mean distance between the sample and all other points in the same class and the mean distance between the same and all other points in the next nearest class.  </a:t>
            </a:r>
          </a:p>
          <a:p>
            <a:pPr marL="0" indent="0">
              <a:buNone/>
            </a:pPr>
            <a:r>
              <a:rPr lang="en-US" sz="2000" dirty="0"/>
              <a:t>The following page is a summary of the six clusters broken out against the 17 behavioral  variables (Customer ID wasn’t used).  </a:t>
            </a:r>
          </a:p>
          <a:p>
            <a:pPr marL="0" indent="0">
              <a:buNone/>
            </a:pPr>
            <a:endParaRPr lang="en-US" sz="1600" dirty="0"/>
          </a:p>
          <a:p>
            <a:pPr marL="0" indent="0">
              <a:buNone/>
            </a:pPr>
            <a:endParaRPr lang="en-US" sz="1600" dirty="0"/>
          </a:p>
          <a:p>
            <a:pPr marL="0" indent="0">
              <a:buNone/>
            </a:pPr>
            <a:endParaRPr lang="en-US" sz="1800" dirty="0"/>
          </a:p>
          <a:p>
            <a:pPr marL="0" indent="0">
              <a:buNone/>
            </a:pPr>
            <a:endParaRPr lang="en-US" sz="1800" dirty="0"/>
          </a:p>
          <a:p>
            <a:pPr marL="0" indent="0">
              <a:buNone/>
            </a:pPr>
            <a:r>
              <a:rPr lang="en-US" sz="1800" dirty="0"/>
              <a:t> </a:t>
            </a:r>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6" name="Picture Placeholder 9" descr="city scape">
            <a:extLst>
              <a:ext uri="{FF2B5EF4-FFF2-40B4-BE49-F238E27FC236}">
                <a16:creationId xmlns:a16="http://schemas.microsoft.com/office/drawing/2014/main" id="{760DEDF2-8139-8842-93F9-9360CAEB26D8}"/>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706650" y="-1194685"/>
            <a:ext cx="7249728" cy="7249728"/>
          </a:xfrm>
          <a:prstGeom prst="ellipse">
            <a:avLst/>
          </a:prstGeom>
        </p:spPr>
      </p:pic>
    </p:spTree>
    <p:extLst>
      <p:ext uri="{BB962C8B-B14F-4D97-AF65-F5344CB8AC3E}">
        <p14:creationId xmlns:p14="http://schemas.microsoft.com/office/powerpoint/2010/main" val="299784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5938" y="-283461"/>
            <a:ext cx="11150600" cy="920336"/>
          </a:xfrm>
        </p:spPr>
        <p:txBody>
          <a:bodyPr/>
          <a:lstStyle/>
          <a:p>
            <a:r>
              <a:rPr lang="en-US" cap="none" dirty="0">
                <a:latin typeface="Arial" panose="020B0604020202020204" pitchFamily="34" charset="0"/>
                <a:cs typeface="Arial" panose="020B0604020202020204" pitchFamily="34" charset="0"/>
              </a:rPr>
              <a:t>Cluster Groupings</a:t>
            </a:r>
          </a:p>
        </p:txBody>
      </p:sp>
      <p:sp>
        <p:nvSpPr>
          <p:cNvPr id="4" name="Slide Number Placeholder 3"/>
          <p:cNvSpPr>
            <a:spLocks noGrp="1"/>
          </p:cNvSpPr>
          <p:nvPr>
            <p:ph type="sldNum" sz="quarter" idx="12"/>
          </p:nvPr>
        </p:nvSpPr>
        <p:spPr>
          <a:xfrm>
            <a:off x="10979388" y="6455739"/>
            <a:ext cx="294460" cy="187367"/>
          </a:xfrm>
        </p:spPr>
        <p:txBody>
          <a:bodyPr/>
          <a:lstStyle/>
          <a:p>
            <a:r>
              <a:rPr lang="en-US" dirty="0"/>
              <a:t>9</a:t>
            </a:r>
          </a:p>
        </p:txBody>
      </p:sp>
      <p:pic>
        <p:nvPicPr>
          <p:cNvPr id="5" name="Content Placeholder 3">
            <a:extLst>
              <a:ext uri="{FF2B5EF4-FFF2-40B4-BE49-F238E27FC236}">
                <a16:creationId xmlns:a16="http://schemas.microsoft.com/office/drawing/2014/main" id="{91288CBA-8915-CD45-BEE8-B24EDC317145}"/>
              </a:ext>
            </a:extLst>
          </p:cNvPr>
          <p:cNvPicPr>
            <a:picLocks noChangeAspect="1"/>
          </p:cNvPicPr>
          <p:nvPr/>
        </p:nvPicPr>
        <p:blipFill>
          <a:blip r:embed="rId3"/>
          <a:stretch>
            <a:fillRect/>
          </a:stretch>
        </p:blipFill>
        <p:spPr>
          <a:xfrm>
            <a:off x="1840076" y="977725"/>
            <a:ext cx="4089400" cy="660400"/>
          </a:xfrm>
          <a:prstGeom prst="rect">
            <a:avLst/>
          </a:prstGeom>
        </p:spPr>
      </p:pic>
      <p:pic>
        <p:nvPicPr>
          <p:cNvPr id="8" name="Picture 7">
            <a:extLst>
              <a:ext uri="{FF2B5EF4-FFF2-40B4-BE49-F238E27FC236}">
                <a16:creationId xmlns:a16="http://schemas.microsoft.com/office/drawing/2014/main" id="{08060459-E608-2748-8945-491DEF3280C6}"/>
              </a:ext>
            </a:extLst>
          </p:cNvPr>
          <p:cNvPicPr>
            <a:picLocks noChangeAspect="1"/>
          </p:cNvPicPr>
          <p:nvPr/>
        </p:nvPicPr>
        <p:blipFill>
          <a:blip r:embed="rId4"/>
          <a:stretch>
            <a:fillRect/>
          </a:stretch>
        </p:blipFill>
        <p:spPr>
          <a:xfrm>
            <a:off x="1840076" y="1585728"/>
            <a:ext cx="4089400" cy="660400"/>
          </a:xfrm>
          <a:prstGeom prst="rect">
            <a:avLst/>
          </a:prstGeom>
        </p:spPr>
      </p:pic>
      <p:pic>
        <p:nvPicPr>
          <p:cNvPr id="9" name="Picture 8">
            <a:extLst>
              <a:ext uri="{FF2B5EF4-FFF2-40B4-BE49-F238E27FC236}">
                <a16:creationId xmlns:a16="http://schemas.microsoft.com/office/drawing/2014/main" id="{E8567474-ED1A-D645-8AF6-32F236C3A8E1}"/>
              </a:ext>
            </a:extLst>
          </p:cNvPr>
          <p:cNvPicPr>
            <a:picLocks noChangeAspect="1"/>
          </p:cNvPicPr>
          <p:nvPr/>
        </p:nvPicPr>
        <p:blipFill>
          <a:blip r:embed="rId5"/>
          <a:stretch>
            <a:fillRect/>
          </a:stretch>
        </p:blipFill>
        <p:spPr>
          <a:xfrm>
            <a:off x="1840076" y="2160779"/>
            <a:ext cx="4089400" cy="660400"/>
          </a:xfrm>
          <a:prstGeom prst="rect">
            <a:avLst/>
          </a:prstGeom>
        </p:spPr>
      </p:pic>
      <p:pic>
        <p:nvPicPr>
          <p:cNvPr id="10" name="Picture 9">
            <a:extLst>
              <a:ext uri="{FF2B5EF4-FFF2-40B4-BE49-F238E27FC236}">
                <a16:creationId xmlns:a16="http://schemas.microsoft.com/office/drawing/2014/main" id="{4C1AEF67-E020-DE4C-9271-14D28763BF26}"/>
              </a:ext>
            </a:extLst>
          </p:cNvPr>
          <p:cNvPicPr>
            <a:picLocks noChangeAspect="1"/>
          </p:cNvPicPr>
          <p:nvPr/>
        </p:nvPicPr>
        <p:blipFill>
          <a:blip r:embed="rId6"/>
          <a:stretch>
            <a:fillRect/>
          </a:stretch>
        </p:blipFill>
        <p:spPr>
          <a:xfrm>
            <a:off x="1840076" y="2735830"/>
            <a:ext cx="4089400" cy="660400"/>
          </a:xfrm>
          <a:prstGeom prst="rect">
            <a:avLst/>
          </a:prstGeom>
        </p:spPr>
      </p:pic>
      <p:pic>
        <p:nvPicPr>
          <p:cNvPr id="11" name="Picture 10">
            <a:extLst>
              <a:ext uri="{FF2B5EF4-FFF2-40B4-BE49-F238E27FC236}">
                <a16:creationId xmlns:a16="http://schemas.microsoft.com/office/drawing/2014/main" id="{8E08F857-3936-6A49-9F4C-9DD459AC4393}"/>
              </a:ext>
            </a:extLst>
          </p:cNvPr>
          <p:cNvPicPr>
            <a:picLocks noChangeAspect="1"/>
          </p:cNvPicPr>
          <p:nvPr/>
        </p:nvPicPr>
        <p:blipFill>
          <a:blip r:embed="rId7"/>
          <a:stretch>
            <a:fillRect/>
          </a:stretch>
        </p:blipFill>
        <p:spPr>
          <a:xfrm>
            <a:off x="1840076" y="3310881"/>
            <a:ext cx="4089400" cy="660400"/>
          </a:xfrm>
          <a:prstGeom prst="rect">
            <a:avLst/>
          </a:prstGeom>
        </p:spPr>
      </p:pic>
      <p:pic>
        <p:nvPicPr>
          <p:cNvPr id="12" name="Picture 11">
            <a:extLst>
              <a:ext uri="{FF2B5EF4-FFF2-40B4-BE49-F238E27FC236}">
                <a16:creationId xmlns:a16="http://schemas.microsoft.com/office/drawing/2014/main" id="{485A4C1E-F490-0A49-8C99-E7248705DCB5}"/>
              </a:ext>
            </a:extLst>
          </p:cNvPr>
          <p:cNvPicPr>
            <a:picLocks noChangeAspect="1"/>
          </p:cNvPicPr>
          <p:nvPr/>
        </p:nvPicPr>
        <p:blipFill>
          <a:blip r:embed="rId8"/>
          <a:stretch>
            <a:fillRect/>
          </a:stretch>
        </p:blipFill>
        <p:spPr>
          <a:xfrm>
            <a:off x="1840076" y="3885932"/>
            <a:ext cx="4089400" cy="660400"/>
          </a:xfrm>
          <a:prstGeom prst="rect">
            <a:avLst/>
          </a:prstGeom>
        </p:spPr>
      </p:pic>
      <p:pic>
        <p:nvPicPr>
          <p:cNvPr id="13" name="Picture 12">
            <a:extLst>
              <a:ext uri="{FF2B5EF4-FFF2-40B4-BE49-F238E27FC236}">
                <a16:creationId xmlns:a16="http://schemas.microsoft.com/office/drawing/2014/main" id="{AC64D876-A6FA-D649-9FAD-839B943C85F6}"/>
              </a:ext>
            </a:extLst>
          </p:cNvPr>
          <p:cNvPicPr>
            <a:picLocks noChangeAspect="1"/>
          </p:cNvPicPr>
          <p:nvPr/>
        </p:nvPicPr>
        <p:blipFill>
          <a:blip r:embed="rId9"/>
          <a:stretch>
            <a:fillRect/>
          </a:stretch>
        </p:blipFill>
        <p:spPr>
          <a:xfrm>
            <a:off x="1840076" y="4460983"/>
            <a:ext cx="4089400" cy="660400"/>
          </a:xfrm>
          <a:prstGeom prst="rect">
            <a:avLst/>
          </a:prstGeom>
        </p:spPr>
      </p:pic>
      <p:pic>
        <p:nvPicPr>
          <p:cNvPr id="14" name="Picture 13">
            <a:extLst>
              <a:ext uri="{FF2B5EF4-FFF2-40B4-BE49-F238E27FC236}">
                <a16:creationId xmlns:a16="http://schemas.microsoft.com/office/drawing/2014/main" id="{80482722-24F5-A04F-98A6-5C4C8C6EBB8E}"/>
              </a:ext>
            </a:extLst>
          </p:cNvPr>
          <p:cNvPicPr>
            <a:picLocks noChangeAspect="1"/>
          </p:cNvPicPr>
          <p:nvPr/>
        </p:nvPicPr>
        <p:blipFill>
          <a:blip r:embed="rId10"/>
          <a:stretch>
            <a:fillRect/>
          </a:stretch>
        </p:blipFill>
        <p:spPr>
          <a:xfrm>
            <a:off x="1840076" y="5045178"/>
            <a:ext cx="4089400" cy="660400"/>
          </a:xfrm>
          <a:prstGeom prst="rect">
            <a:avLst/>
          </a:prstGeom>
        </p:spPr>
      </p:pic>
      <p:pic>
        <p:nvPicPr>
          <p:cNvPr id="15" name="Picture 14">
            <a:extLst>
              <a:ext uri="{FF2B5EF4-FFF2-40B4-BE49-F238E27FC236}">
                <a16:creationId xmlns:a16="http://schemas.microsoft.com/office/drawing/2014/main" id="{64D471BB-5A7D-704B-BD55-C509CFD8AA85}"/>
              </a:ext>
            </a:extLst>
          </p:cNvPr>
          <p:cNvPicPr>
            <a:picLocks noChangeAspect="1"/>
          </p:cNvPicPr>
          <p:nvPr/>
        </p:nvPicPr>
        <p:blipFill>
          <a:blip r:embed="rId11"/>
          <a:stretch>
            <a:fillRect/>
          </a:stretch>
        </p:blipFill>
        <p:spPr>
          <a:xfrm>
            <a:off x="1840076" y="5629372"/>
            <a:ext cx="4089400" cy="660400"/>
          </a:xfrm>
          <a:prstGeom prst="rect">
            <a:avLst/>
          </a:prstGeom>
        </p:spPr>
      </p:pic>
      <p:pic>
        <p:nvPicPr>
          <p:cNvPr id="16" name="Picture 15">
            <a:extLst>
              <a:ext uri="{FF2B5EF4-FFF2-40B4-BE49-F238E27FC236}">
                <a16:creationId xmlns:a16="http://schemas.microsoft.com/office/drawing/2014/main" id="{6ED643D5-B679-944F-A1ED-460A3EC4E7EA}"/>
              </a:ext>
            </a:extLst>
          </p:cNvPr>
          <p:cNvPicPr>
            <a:picLocks noChangeAspect="1"/>
          </p:cNvPicPr>
          <p:nvPr/>
        </p:nvPicPr>
        <p:blipFill>
          <a:blip r:embed="rId12"/>
          <a:stretch>
            <a:fillRect/>
          </a:stretch>
        </p:blipFill>
        <p:spPr>
          <a:xfrm>
            <a:off x="7484127" y="5042672"/>
            <a:ext cx="4089400" cy="660400"/>
          </a:xfrm>
          <a:prstGeom prst="rect">
            <a:avLst/>
          </a:prstGeom>
        </p:spPr>
      </p:pic>
      <p:pic>
        <p:nvPicPr>
          <p:cNvPr id="17" name="Picture 16">
            <a:extLst>
              <a:ext uri="{FF2B5EF4-FFF2-40B4-BE49-F238E27FC236}">
                <a16:creationId xmlns:a16="http://schemas.microsoft.com/office/drawing/2014/main" id="{7A162271-A012-5445-8D64-1B39B1A6EAAA}"/>
              </a:ext>
            </a:extLst>
          </p:cNvPr>
          <p:cNvPicPr>
            <a:picLocks noChangeAspect="1"/>
          </p:cNvPicPr>
          <p:nvPr/>
        </p:nvPicPr>
        <p:blipFill>
          <a:blip r:embed="rId13"/>
          <a:stretch>
            <a:fillRect/>
          </a:stretch>
        </p:blipFill>
        <p:spPr>
          <a:xfrm>
            <a:off x="7484127" y="3888720"/>
            <a:ext cx="4089400" cy="660400"/>
          </a:xfrm>
          <a:prstGeom prst="rect">
            <a:avLst/>
          </a:prstGeom>
        </p:spPr>
      </p:pic>
      <p:pic>
        <p:nvPicPr>
          <p:cNvPr id="18" name="Picture 17">
            <a:extLst>
              <a:ext uri="{FF2B5EF4-FFF2-40B4-BE49-F238E27FC236}">
                <a16:creationId xmlns:a16="http://schemas.microsoft.com/office/drawing/2014/main" id="{EE559224-7034-7A44-80AB-0C67B9C818EF}"/>
              </a:ext>
            </a:extLst>
          </p:cNvPr>
          <p:cNvPicPr>
            <a:picLocks noChangeAspect="1"/>
          </p:cNvPicPr>
          <p:nvPr/>
        </p:nvPicPr>
        <p:blipFill>
          <a:blip r:embed="rId14"/>
          <a:stretch>
            <a:fillRect/>
          </a:stretch>
        </p:blipFill>
        <p:spPr>
          <a:xfrm>
            <a:off x="7488890" y="4461124"/>
            <a:ext cx="4079875" cy="660400"/>
          </a:xfrm>
          <a:prstGeom prst="rect">
            <a:avLst/>
          </a:prstGeom>
        </p:spPr>
      </p:pic>
      <p:pic>
        <p:nvPicPr>
          <p:cNvPr id="19" name="Picture 18">
            <a:extLst>
              <a:ext uri="{FF2B5EF4-FFF2-40B4-BE49-F238E27FC236}">
                <a16:creationId xmlns:a16="http://schemas.microsoft.com/office/drawing/2014/main" id="{24E04677-6E67-654D-A436-52A66062114F}"/>
              </a:ext>
            </a:extLst>
          </p:cNvPr>
          <p:cNvPicPr>
            <a:picLocks noChangeAspect="1"/>
          </p:cNvPicPr>
          <p:nvPr/>
        </p:nvPicPr>
        <p:blipFill>
          <a:blip r:embed="rId15"/>
          <a:stretch>
            <a:fillRect/>
          </a:stretch>
        </p:blipFill>
        <p:spPr>
          <a:xfrm>
            <a:off x="7490477" y="3307172"/>
            <a:ext cx="4076700" cy="660400"/>
          </a:xfrm>
          <a:prstGeom prst="rect">
            <a:avLst/>
          </a:prstGeom>
        </p:spPr>
      </p:pic>
      <p:pic>
        <p:nvPicPr>
          <p:cNvPr id="20" name="Picture 19">
            <a:extLst>
              <a:ext uri="{FF2B5EF4-FFF2-40B4-BE49-F238E27FC236}">
                <a16:creationId xmlns:a16="http://schemas.microsoft.com/office/drawing/2014/main" id="{D9A938E6-8AD2-8C42-8CA0-BF3D771E0C90}"/>
              </a:ext>
            </a:extLst>
          </p:cNvPr>
          <p:cNvPicPr>
            <a:picLocks noChangeAspect="1"/>
          </p:cNvPicPr>
          <p:nvPr/>
        </p:nvPicPr>
        <p:blipFill>
          <a:blip r:embed="rId16"/>
          <a:stretch>
            <a:fillRect/>
          </a:stretch>
        </p:blipFill>
        <p:spPr>
          <a:xfrm>
            <a:off x="7415865" y="2734768"/>
            <a:ext cx="4225925" cy="660400"/>
          </a:xfrm>
          <a:prstGeom prst="rect">
            <a:avLst/>
          </a:prstGeom>
        </p:spPr>
      </p:pic>
      <p:pic>
        <p:nvPicPr>
          <p:cNvPr id="21" name="Picture 20">
            <a:extLst>
              <a:ext uri="{FF2B5EF4-FFF2-40B4-BE49-F238E27FC236}">
                <a16:creationId xmlns:a16="http://schemas.microsoft.com/office/drawing/2014/main" id="{87737C3A-4206-864D-971A-63CA23F6DD2C}"/>
              </a:ext>
            </a:extLst>
          </p:cNvPr>
          <p:cNvPicPr>
            <a:picLocks noChangeAspect="1"/>
          </p:cNvPicPr>
          <p:nvPr/>
        </p:nvPicPr>
        <p:blipFill>
          <a:blip r:embed="rId17"/>
          <a:stretch>
            <a:fillRect/>
          </a:stretch>
        </p:blipFill>
        <p:spPr>
          <a:xfrm>
            <a:off x="7474602" y="2162364"/>
            <a:ext cx="4108450" cy="660400"/>
          </a:xfrm>
          <a:prstGeom prst="rect">
            <a:avLst/>
          </a:prstGeom>
        </p:spPr>
      </p:pic>
      <p:pic>
        <p:nvPicPr>
          <p:cNvPr id="22" name="Picture 21">
            <a:extLst>
              <a:ext uri="{FF2B5EF4-FFF2-40B4-BE49-F238E27FC236}">
                <a16:creationId xmlns:a16="http://schemas.microsoft.com/office/drawing/2014/main" id="{D38CB99F-2CD4-C14A-9308-122D2F1AB775}"/>
              </a:ext>
            </a:extLst>
          </p:cNvPr>
          <p:cNvPicPr>
            <a:picLocks noChangeAspect="1"/>
          </p:cNvPicPr>
          <p:nvPr/>
        </p:nvPicPr>
        <p:blipFill>
          <a:blip r:embed="rId18"/>
          <a:stretch>
            <a:fillRect/>
          </a:stretch>
        </p:blipFill>
        <p:spPr>
          <a:xfrm>
            <a:off x="7488890" y="1589960"/>
            <a:ext cx="4079875" cy="660400"/>
          </a:xfrm>
          <a:prstGeom prst="rect">
            <a:avLst/>
          </a:prstGeom>
        </p:spPr>
      </p:pic>
      <p:pic>
        <p:nvPicPr>
          <p:cNvPr id="23" name="Picture 22">
            <a:extLst>
              <a:ext uri="{FF2B5EF4-FFF2-40B4-BE49-F238E27FC236}">
                <a16:creationId xmlns:a16="http://schemas.microsoft.com/office/drawing/2014/main" id="{8D718944-908B-864C-A749-59F0254A6BE7}"/>
              </a:ext>
            </a:extLst>
          </p:cNvPr>
          <p:cNvPicPr>
            <a:picLocks noChangeAspect="1"/>
          </p:cNvPicPr>
          <p:nvPr/>
        </p:nvPicPr>
        <p:blipFill>
          <a:blip r:embed="rId19"/>
          <a:stretch>
            <a:fillRect/>
          </a:stretch>
        </p:blipFill>
        <p:spPr>
          <a:xfrm>
            <a:off x="7488890" y="1011500"/>
            <a:ext cx="4079875" cy="660400"/>
          </a:xfrm>
          <a:prstGeom prst="rect">
            <a:avLst/>
          </a:prstGeom>
        </p:spPr>
      </p:pic>
      <p:sp>
        <p:nvSpPr>
          <p:cNvPr id="24" name="Rectangle 23">
            <a:extLst>
              <a:ext uri="{FF2B5EF4-FFF2-40B4-BE49-F238E27FC236}">
                <a16:creationId xmlns:a16="http://schemas.microsoft.com/office/drawing/2014/main" id="{A5D4E250-D443-D04F-8BA0-113C89E54D57}"/>
              </a:ext>
            </a:extLst>
          </p:cNvPr>
          <p:cNvSpPr/>
          <p:nvPr/>
        </p:nvSpPr>
        <p:spPr>
          <a:xfrm>
            <a:off x="1968268" y="1581314"/>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5FB0C63-AB3E-6540-8776-BB759E46D227}"/>
              </a:ext>
            </a:extLst>
          </p:cNvPr>
          <p:cNvSpPr/>
          <p:nvPr/>
        </p:nvSpPr>
        <p:spPr>
          <a:xfrm>
            <a:off x="1965428" y="2194441"/>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2F4634-5D1B-944A-AD20-765A68225D19}"/>
              </a:ext>
            </a:extLst>
          </p:cNvPr>
          <p:cNvSpPr/>
          <p:nvPr/>
        </p:nvSpPr>
        <p:spPr>
          <a:xfrm>
            <a:off x="1969401" y="2768833"/>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8346912-2E5D-D74B-B3A7-F9ECDE8ADEE0}"/>
              </a:ext>
            </a:extLst>
          </p:cNvPr>
          <p:cNvSpPr/>
          <p:nvPr/>
        </p:nvSpPr>
        <p:spPr>
          <a:xfrm>
            <a:off x="1963212" y="3335999"/>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CE8FEC8-5726-0642-B64B-738A4282EB9F}"/>
              </a:ext>
            </a:extLst>
          </p:cNvPr>
          <p:cNvSpPr/>
          <p:nvPr/>
        </p:nvSpPr>
        <p:spPr>
          <a:xfrm>
            <a:off x="1964212" y="3915148"/>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DC3B299-29D2-3B42-A41C-7AF57CDDFFC6}"/>
              </a:ext>
            </a:extLst>
          </p:cNvPr>
          <p:cNvSpPr/>
          <p:nvPr/>
        </p:nvSpPr>
        <p:spPr>
          <a:xfrm>
            <a:off x="1965212" y="4491453"/>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5B34C3C-8167-084E-B9B5-AB613A55E3CA}"/>
              </a:ext>
            </a:extLst>
          </p:cNvPr>
          <p:cNvSpPr/>
          <p:nvPr/>
        </p:nvSpPr>
        <p:spPr>
          <a:xfrm>
            <a:off x="1968268" y="5077065"/>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C80E9BA-9D0D-0D49-A4E8-B7E9D4B5D770}"/>
              </a:ext>
            </a:extLst>
          </p:cNvPr>
          <p:cNvSpPr/>
          <p:nvPr/>
        </p:nvSpPr>
        <p:spPr>
          <a:xfrm>
            <a:off x="1974324" y="5655588"/>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1BAD0B10-4F69-AC4A-B6C1-B9BACA100C92}"/>
              </a:ext>
            </a:extLst>
          </p:cNvPr>
          <p:cNvSpPr/>
          <p:nvPr/>
        </p:nvSpPr>
        <p:spPr>
          <a:xfrm>
            <a:off x="1956156" y="6241201"/>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FDCA01A-74CD-AA41-9143-BF35516AA860}"/>
              </a:ext>
            </a:extLst>
          </p:cNvPr>
          <p:cNvSpPr/>
          <p:nvPr/>
        </p:nvSpPr>
        <p:spPr>
          <a:xfrm>
            <a:off x="7607955" y="1612814"/>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6D9A716-54CD-3644-B99D-01DAF451483C}"/>
              </a:ext>
            </a:extLst>
          </p:cNvPr>
          <p:cNvSpPr/>
          <p:nvPr/>
        </p:nvSpPr>
        <p:spPr>
          <a:xfrm>
            <a:off x="7605115" y="2188728"/>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9B70A92-26FC-4F4A-9552-176F824B09C9}"/>
              </a:ext>
            </a:extLst>
          </p:cNvPr>
          <p:cNvSpPr/>
          <p:nvPr/>
        </p:nvSpPr>
        <p:spPr>
          <a:xfrm>
            <a:off x="7609088" y="2768437"/>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DD701A1-82D0-F54F-A3BE-223F7E1B15DD}"/>
              </a:ext>
            </a:extLst>
          </p:cNvPr>
          <p:cNvSpPr/>
          <p:nvPr/>
        </p:nvSpPr>
        <p:spPr>
          <a:xfrm>
            <a:off x="7602899" y="3335603"/>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AECF893-AE78-3040-9484-27FD3A8C53B6}"/>
              </a:ext>
            </a:extLst>
          </p:cNvPr>
          <p:cNvSpPr/>
          <p:nvPr/>
        </p:nvSpPr>
        <p:spPr>
          <a:xfrm>
            <a:off x="7603899" y="3914752"/>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7302FF8-DBB2-244B-B473-6587C56AD10B}"/>
              </a:ext>
            </a:extLst>
          </p:cNvPr>
          <p:cNvSpPr/>
          <p:nvPr/>
        </p:nvSpPr>
        <p:spPr>
          <a:xfrm>
            <a:off x="7604899" y="4492865"/>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1BA1913-DECF-DD4D-BB0A-A8D1BA408787}"/>
              </a:ext>
            </a:extLst>
          </p:cNvPr>
          <p:cNvSpPr/>
          <p:nvPr/>
        </p:nvSpPr>
        <p:spPr>
          <a:xfrm>
            <a:off x="7607955" y="5071353"/>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1731036-167E-6B46-BDEA-64960B6ED08C}"/>
              </a:ext>
            </a:extLst>
          </p:cNvPr>
          <p:cNvSpPr/>
          <p:nvPr/>
        </p:nvSpPr>
        <p:spPr>
          <a:xfrm>
            <a:off x="7614011" y="5655192"/>
            <a:ext cx="3973320" cy="60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EA64656C-43B8-EB48-BD4E-E61D764E346E}"/>
              </a:ext>
            </a:extLst>
          </p:cNvPr>
          <p:cNvSpPr txBox="1"/>
          <p:nvPr/>
        </p:nvSpPr>
        <p:spPr>
          <a:xfrm>
            <a:off x="166725" y="1232991"/>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Tenure</a:t>
            </a:r>
          </a:p>
        </p:txBody>
      </p:sp>
      <p:sp>
        <p:nvSpPr>
          <p:cNvPr id="42" name="TextBox 41">
            <a:extLst>
              <a:ext uri="{FF2B5EF4-FFF2-40B4-BE49-F238E27FC236}">
                <a16:creationId xmlns:a16="http://schemas.microsoft.com/office/drawing/2014/main" id="{F55EDDEE-0AE7-4045-BB8F-2E2BF3D30714}"/>
              </a:ext>
            </a:extLst>
          </p:cNvPr>
          <p:cNvSpPr txBox="1"/>
          <p:nvPr/>
        </p:nvSpPr>
        <p:spPr>
          <a:xfrm>
            <a:off x="166725" y="1843825"/>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Balance</a:t>
            </a:r>
          </a:p>
        </p:txBody>
      </p:sp>
      <p:sp>
        <p:nvSpPr>
          <p:cNvPr id="43" name="TextBox 42">
            <a:extLst>
              <a:ext uri="{FF2B5EF4-FFF2-40B4-BE49-F238E27FC236}">
                <a16:creationId xmlns:a16="http://schemas.microsoft.com/office/drawing/2014/main" id="{7BDF03F9-036E-5E4C-B113-D9E7DFA2D762}"/>
              </a:ext>
            </a:extLst>
          </p:cNvPr>
          <p:cNvSpPr txBox="1"/>
          <p:nvPr/>
        </p:nvSpPr>
        <p:spPr>
          <a:xfrm>
            <a:off x="166725" y="2425163"/>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Purchases</a:t>
            </a:r>
          </a:p>
        </p:txBody>
      </p:sp>
      <p:sp>
        <p:nvSpPr>
          <p:cNvPr id="44" name="TextBox 43">
            <a:extLst>
              <a:ext uri="{FF2B5EF4-FFF2-40B4-BE49-F238E27FC236}">
                <a16:creationId xmlns:a16="http://schemas.microsoft.com/office/drawing/2014/main" id="{55E3C1FE-6C6C-F042-ADFC-4C7261E1861C}"/>
              </a:ext>
            </a:extLst>
          </p:cNvPr>
          <p:cNvSpPr txBox="1"/>
          <p:nvPr/>
        </p:nvSpPr>
        <p:spPr>
          <a:xfrm>
            <a:off x="166725" y="2986836"/>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1-Off Purchases</a:t>
            </a:r>
          </a:p>
        </p:txBody>
      </p:sp>
      <p:sp>
        <p:nvSpPr>
          <p:cNvPr id="45" name="TextBox 44">
            <a:extLst>
              <a:ext uri="{FF2B5EF4-FFF2-40B4-BE49-F238E27FC236}">
                <a16:creationId xmlns:a16="http://schemas.microsoft.com/office/drawing/2014/main" id="{863D7A46-6200-0C4A-B138-B4CAE9136AB2}"/>
              </a:ext>
            </a:extLst>
          </p:cNvPr>
          <p:cNvSpPr txBox="1"/>
          <p:nvPr/>
        </p:nvSpPr>
        <p:spPr>
          <a:xfrm>
            <a:off x="166725" y="3558336"/>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Install Purchases</a:t>
            </a:r>
          </a:p>
        </p:txBody>
      </p:sp>
      <p:sp>
        <p:nvSpPr>
          <p:cNvPr id="46" name="TextBox 45">
            <a:extLst>
              <a:ext uri="{FF2B5EF4-FFF2-40B4-BE49-F238E27FC236}">
                <a16:creationId xmlns:a16="http://schemas.microsoft.com/office/drawing/2014/main" id="{8162BE5C-E84C-C245-AFC8-2637F20DA3FD}"/>
              </a:ext>
            </a:extLst>
          </p:cNvPr>
          <p:cNvSpPr txBox="1"/>
          <p:nvPr/>
        </p:nvSpPr>
        <p:spPr>
          <a:xfrm>
            <a:off x="166725" y="4139672"/>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Cash Advance </a:t>
            </a:r>
          </a:p>
        </p:txBody>
      </p:sp>
      <p:sp>
        <p:nvSpPr>
          <p:cNvPr id="47" name="TextBox 46">
            <a:extLst>
              <a:ext uri="{FF2B5EF4-FFF2-40B4-BE49-F238E27FC236}">
                <a16:creationId xmlns:a16="http://schemas.microsoft.com/office/drawing/2014/main" id="{74A98524-2B58-1444-B72F-99C6C482243B}"/>
              </a:ext>
            </a:extLst>
          </p:cNvPr>
          <p:cNvSpPr txBox="1"/>
          <p:nvPr/>
        </p:nvSpPr>
        <p:spPr>
          <a:xfrm>
            <a:off x="166725" y="4711187"/>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Credit Limit</a:t>
            </a:r>
          </a:p>
        </p:txBody>
      </p:sp>
      <p:sp>
        <p:nvSpPr>
          <p:cNvPr id="48" name="TextBox 47">
            <a:extLst>
              <a:ext uri="{FF2B5EF4-FFF2-40B4-BE49-F238E27FC236}">
                <a16:creationId xmlns:a16="http://schemas.microsoft.com/office/drawing/2014/main" id="{3851D8A9-18C2-2D48-87E8-3215978717D3}"/>
              </a:ext>
            </a:extLst>
          </p:cNvPr>
          <p:cNvSpPr txBox="1"/>
          <p:nvPr/>
        </p:nvSpPr>
        <p:spPr>
          <a:xfrm>
            <a:off x="166725" y="5312183"/>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Payments</a:t>
            </a:r>
          </a:p>
        </p:txBody>
      </p:sp>
      <p:sp>
        <p:nvSpPr>
          <p:cNvPr id="49" name="TextBox 48">
            <a:extLst>
              <a:ext uri="{FF2B5EF4-FFF2-40B4-BE49-F238E27FC236}">
                <a16:creationId xmlns:a16="http://schemas.microsoft.com/office/drawing/2014/main" id="{F43469A5-0F9A-704C-8D63-4B9C6A252C6F}"/>
              </a:ext>
            </a:extLst>
          </p:cNvPr>
          <p:cNvSpPr txBox="1"/>
          <p:nvPr/>
        </p:nvSpPr>
        <p:spPr>
          <a:xfrm>
            <a:off x="171645" y="5877538"/>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Min Payments</a:t>
            </a:r>
          </a:p>
        </p:txBody>
      </p:sp>
      <p:sp>
        <p:nvSpPr>
          <p:cNvPr id="50" name="TextBox 49">
            <a:extLst>
              <a:ext uri="{FF2B5EF4-FFF2-40B4-BE49-F238E27FC236}">
                <a16:creationId xmlns:a16="http://schemas.microsoft.com/office/drawing/2014/main" id="{3931DF67-F786-DA40-8F1C-1C96C230BE23}"/>
              </a:ext>
            </a:extLst>
          </p:cNvPr>
          <p:cNvSpPr txBox="1"/>
          <p:nvPr/>
        </p:nvSpPr>
        <p:spPr>
          <a:xfrm>
            <a:off x="5869025" y="1273849"/>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Balance Freq</a:t>
            </a:r>
          </a:p>
        </p:txBody>
      </p:sp>
      <p:sp>
        <p:nvSpPr>
          <p:cNvPr id="51" name="TextBox 50">
            <a:extLst>
              <a:ext uri="{FF2B5EF4-FFF2-40B4-BE49-F238E27FC236}">
                <a16:creationId xmlns:a16="http://schemas.microsoft.com/office/drawing/2014/main" id="{A2C254E5-0979-2940-B3DB-8FF86CC84CE0}"/>
              </a:ext>
            </a:extLst>
          </p:cNvPr>
          <p:cNvSpPr txBox="1"/>
          <p:nvPr/>
        </p:nvSpPr>
        <p:spPr>
          <a:xfrm>
            <a:off x="5869025" y="1836899"/>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Purchase Freq</a:t>
            </a:r>
          </a:p>
        </p:txBody>
      </p:sp>
      <p:sp>
        <p:nvSpPr>
          <p:cNvPr id="52" name="TextBox 51">
            <a:extLst>
              <a:ext uri="{FF2B5EF4-FFF2-40B4-BE49-F238E27FC236}">
                <a16:creationId xmlns:a16="http://schemas.microsoft.com/office/drawing/2014/main" id="{0FF813F8-62AC-DC4E-B450-0240E25A85B6}"/>
              </a:ext>
            </a:extLst>
          </p:cNvPr>
          <p:cNvSpPr txBox="1"/>
          <p:nvPr/>
        </p:nvSpPr>
        <p:spPr>
          <a:xfrm>
            <a:off x="5869025" y="2407716"/>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1-Off Purchase Freq</a:t>
            </a:r>
          </a:p>
        </p:txBody>
      </p:sp>
      <p:sp>
        <p:nvSpPr>
          <p:cNvPr id="53" name="TextBox 52">
            <a:extLst>
              <a:ext uri="{FF2B5EF4-FFF2-40B4-BE49-F238E27FC236}">
                <a16:creationId xmlns:a16="http://schemas.microsoft.com/office/drawing/2014/main" id="{C83D6739-89BD-CD4C-91AF-94C1C4B53266}"/>
              </a:ext>
            </a:extLst>
          </p:cNvPr>
          <p:cNvSpPr txBox="1"/>
          <p:nvPr/>
        </p:nvSpPr>
        <p:spPr>
          <a:xfrm>
            <a:off x="5869025" y="2988360"/>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Purchase Install Freq</a:t>
            </a:r>
          </a:p>
        </p:txBody>
      </p:sp>
      <p:sp>
        <p:nvSpPr>
          <p:cNvPr id="54" name="TextBox 53">
            <a:extLst>
              <a:ext uri="{FF2B5EF4-FFF2-40B4-BE49-F238E27FC236}">
                <a16:creationId xmlns:a16="http://schemas.microsoft.com/office/drawing/2014/main" id="{968F83CF-A8C1-7D4F-B646-FBAE11F9DBF0}"/>
              </a:ext>
            </a:extLst>
          </p:cNvPr>
          <p:cNvSpPr txBox="1"/>
          <p:nvPr/>
        </p:nvSpPr>
        <p:spPr>
          <a:xfrm>
            <a:off x="5869025" y="3560552"/>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Cash Adv Freq </a:t>
            </a:r>
          </a:p>
        </p:txBody>
      </p:sp>
      <p:sp>
        <p:nvSpPr>
          <p:cNvPr id="55" name="TextBox 54">
            <a:extLst>
              <a:ext uri="{FF2B5EF4-FFF2-40B4-BE49-F238E27FC236}">
                <a16:creationId xmlns:a16="http://schemas.microsoft.com/office/drawing/2014/main" id="{3C497268-5008-6A44-9964-494C5B7FDBA1}"/>
              </a:ext>
            </a:extLst>
          </p:cNvPr>
          <p:cNvSpPr txBox="1"/>
          <p:nvPr/>
        </p:nvSpPr>
        <p:spPr>
          <a:xfrm>
            <a:off x="5869025" y="4726427"/>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 Full Payment</a:t>
            </a:r>
          </a:p>
        </p:txBody>
      </p:sp>
      <p:sp>
        <p:nvSpPr>
          <p:cNvPr id="56" name="TextBox 55">
            <a:extLst>
              <a:ext uri="{FF2B5EF4-FFF2-40B4-BE49-F238E27FC236}">
                <a16:creationId xmlns:a16="http://schemas.microsoft.com/office/drawing/2014/main" id="{49E467DA-9ECE-F84B-A094-372C83665DB8}"/>
              </a:ext>
            </a:extLst>
          </p:cNvPr>
          <p:cNvSpPr txBox="1"/>
          <p:nvPr/>
        </p:nvSpPr>
        <p:spPr>
          <a:xfrm>
            <a:off x="5869025" y="5299991"/>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Cash Adv </a:t>
            </a:r>
            <a:r>
              <a:rPr lang="en-US" sz="1200" dirty="0" err="1">
                <a:latin typeface="Arial" panose="020B0604020202020204" pitchFamily="34" charset="0"/>
                <a:cs typeface="Arial" panose="020B0604020202020204" pitchFamily="34" charset="0"/>
              </a:rPr>
              <a:t>Trx</a:t>
            </a:r>
            <a:endParaRPr lang="en-US" sz="12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2E4D55D-582F-9D42-A4A6-8FE830D68EB5}"/>
              </a:ext>
            </a:extLst>
          </p:cNvPr>
          <p:cNvSpPr txBox="1"/>
          <p:nvPr/>
        </p:nvSpPr>
        <p:spPr>
          <a:xfrm>
            <a:off x="5884265" y="4151864"/>
            <a:ext cx="164689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Purchase </a:t>
            </a:r>
            <a:r>
              <a:rPr lang="en-US" sz="1200" dirty="0" err="1">
                <a:latin typeface="Arial" panose="020B0604020202020204" pitchFamily="34" charset="0"/>
                <a:cs typeface="Arial" panose="020B0604020202020204" pitchFamily="34" charset="0"/>
              </a:rPr>
              <a:t>Trx</a:t>
            </a:r>
            <a:endParaRPr lang="en-US" sz="12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B8A8DC24-F59C-1F4D-8709-4A3A667FB9FD}"/>
              </a:ext>
            </a:extLst>
          </p:cNvPr>
          <p:cNvSpPr txBox="1"/>
          <p:nvPr/>
        </p:nvSpPr>
        <p:spPr>
          <a:xfrm>
            <a:off x="1893241" y="520102"/>
            <a:ext cx="767443" cy="584775"/>
          </a:xfrm>
          <a:prstGeom prst="rect">
            <a:avLst/>
          </a:prstGeom>
          <a:noFill/>
        </p:spPr>
        <p:txBody>
          <a:bodyPr wrap="square" rtlCol="0">
            <a:spAutoFit/>
          </a:bodyPr>
          <a:lstStyle/>
          <a:p>
            <a:pPr algn="ctr"/>
            <a:r>
              <a:rPr lang="en-US" sz="3200" b="1" dirty="0"/>
              <a:t>#0</a:t>
            </a:r>
          </a:p>
        </p:txBody>
      </p:sp>
      <p:sp>
        <p:nvSpPr>
          <p:cNvPr id="59" name="TextBox 58">
            <a:extLst>
              <a:ext uri="{FF2B5EF4-FFF2-40B4-BE49-F238E27FC236}">
                <a16:creationId xmlns:a16="http://schemas.microsoft.com/office/drawing/2014/main" id="{925D0EB3-D662-6B4F-850B-6618F6E7F01C}"/>
              </a:ext>
            </a:extLst>
          </p:cNvPr>
          <p:cNvSpPr txBox="1"/>
          <p:nvPr/>
        </p:nvSpPr>
        <p:spPr>
          <a:xfrm>
            <a:off x="2586253" y="520102"/>
            <a:ext cx="767443" cy="584775"/>
          </a:xfrm>
          <a:prstGeom prst="rect">
            <a:avLst/>
          </a:prstGeom>
          <a:noFill/>
        </p:spPr>
        <p:txBody>
          <a:bodyPr wrap="square" rtlCol="0">
            <a:spAutoFit/>
          </a:bodyPr>
          <a:lstStyle/>
          <a:p>
            <a:pPr algn="ctr"/>
            <a:r>
              <a:rPr lang="en-US" sz="3200" b="1" dirty="0"/>
              <a:t>#1</a:t>
            </a:r>
          </a:p>
        </p:txBody>
      </p:sp>
      <p:sp>
        <p:nvSpPr>
          <p:cNvPr id="60" name="TextBox 59">
            <a:extLst>
              <a:ext uri="{FF2B5EF4-FFF2-40B4-BE49-F238E27FC236}">
                <a16:creationId xmlns:a16="http://schemas.microsoft.com/office/drawing/2014/main" id="{AC49C968-3A9F-F04D-BE21-8F982735B5D2}"/>
              </a:ext>
            </a:extLst>
          </p:cNvPr>
          <p:cNvSpPr txBox="1"/>
          <p:nvPr/>
        </p:nvSpPr>
        <p:spPr>
          <a:xfrm>
            <a:off x="3248016" y="520102"/>
            <a:ext cx="767443" cy="584775"/>
          </a:xfrm>
          <a:prstGeom prst="rect">
            <a:avLst/>
          </a:prstGeom>
          <a:noFill/>
        </p:spPr>
        <p:txBody>
          <a:bodyPr wrap="square" rtlCol="0">
            <a:spAutoFit/>
          </a:bodyPr>
          <a:lstStyle/>
          <a:p>
            <a:pPr algn="ctr"/>
            <a:r>
              <a:rPr lang="en-US" sz="3200" b="1" dirty="0"/>
              <a:t>#2</a:t>
            </a:r>
          </a:p>
        </p:txBody>
      </p:sp>
      <p:sp>
        <p:nvSpPr>
          <p:cNvPr id="61" name="TextBox 60">
            <a:extLst>
              <a:ext uri="{FF2B5EF4-FFF2-40B4-BE49-F238E27FC236}">
                <a16:creationId xmlns:a16="http://schemas.microsoft.com/office/drawing/2014/main" id="{D0FA9C1F-E981-D942-86F8-16D6EBFB1447}"/>
              </a:ext>
            </a:extLst>
          </p:cNvPr>
          <p:cNvSpPr txBox="1"/>
          <p:nvPr/>
        </p:nvSpPr>
        <p:spPr>
          <a:xfrm>
            <a:off x="3900958" y="520102"/>
            <a:ext cx="767443" cy="584775"/>
          </a:xfrm>
          <a:prstGeom prst="rect">
            <a:avLst/>
          </a:prstGeom>
          <a:noFill/>
        </p:spPr>
        <p:txBody>
          <a:bodyPr wrap="square" rtlCol="0">
            <a:spAutoFit/>
          </a:bodyPr>
          <a:lstStyle/>
          <a:p>
            <a:pPr algn="ctr"/>
            <a:r>
              <a:rPr lang="en-US" sz="3200" b="1" dirty="0"/>
              <a:t>#3</a:t>
            </a:r>
          </a:p>
        </p:txBody>
      </p:sp>
      <p:sp>
        <p:nvSpPr>
          <p:cNvPr id="62" name="TextBox 61">
            <a:extLst>
              <a:ext uri="{FF2B5EF4-FFF2-40B4-BE49-F238E27FC236}">
                <a16:creationId xmlns:a16="http://schemas.microsoft.com/office/drawing/2014/main" id="{20739F66-1AC4-BC4B-8A7E-D5FBB7307634}"/>
              </a:ext>
            </a:extLst>
          </p:cNvPr>
          <p:cNvSpPr txBox="1"/>
          <p:nvPr/>
        </p:nvSpPr>
        <p:spPr>
          <a:xfrm>
            <a:off x="4569647" y="520102"/>
            <a:ext cx="767443" cy="584775"/>
          </a:xfrm>
          <a:prstGeom prst="rect">
            <a:avLst/>
          </a:prstGeom>
          <a:noFill/>
        </p:spPr>
        <p:txBody>
          <a:bodyPr wrap="square" rtlCol="0">
            <a:spAutoFit/>
          </a:bodyPr>
          <a:lstStyle/>
          <a:p>
            <a:pPr algn="ctr"/>
            <a:r>
              <a:rPr lang="en-US" sz="3200" b="1" dirty="0"/>
              <a:t>#4</a:t>
            </a:r>
          </a:p>
        </p:txBody>
      </p:sp>
      <p:sp>
        <p:nvSpPr>
          <p:cNvPr id="63" name="TextBox 62">
            <a:extLst>
              <a:ext uri="{FF2B5EF4-FFF2-40B4-BE49-F238E27FC236}">
                <a16:creationId xmlns:a16="http://schemas.microsoft.com/office/drawing/2014/main" id="{1B5D436E-83BA-0549-A9B2-88B365D09910}"/>
              </a:ext>
            </a:extLst>
          </p:cNvPr>
          <p:cNvSpPr txBox="1"/>
          <p:nvPr/>
        </p:nvSpPr>
        <p:spPr>
          <a:xfrm>
            <a:off x="5190690" y="520102"/>
            <a:ext cx="767443" cy="584775"/>
          </a:xfrm>
          <a:prstGeom prst="rect">
            <a:avLst/>
          </a:prstGeom>
          <a:noFill/>
        </p:spPr>
        <p:txBody>
          <a:bodyPr wrap="square" rtlCol="0">
            <a:spAutoFit/>
          </a:bodyPr>
          <a:lstStyle/>
          <a:p>
            <a:pPr algn="ctr"/>
            <a:r>
              <a:rPr lang="en-US" sz="3200" b="1" dirty="0"/>
              <a:t>#5</a:t>
            </a:r>
          </a:p>
        </p:txBody>
      </p:sp>
      <p:sp>
        <p:nvSpPr>
          <p:cNvPr id="64" name="TextBox 63">
            <a:extLst>
              <a:ext uri="{FF2B5EF4-FFF2-40B4-BE49-F238E27FC236}">
                <a16:creationId xmlns:a16="http://schemas.microsoft.com/office/drawing/2014/main" id="{BF1A690D-FC79-A843-9126-E5CEC4D6D330}"/>
              </a:ext>
            </a:extLst>
          </p:cNvPr>
          <p:cNvSpPr txBox="1"/>
          <p:nvPr/>
        </p:nvSpPr>
        <p:spPr>
          <a:xfrm>
            <a:off x="7563962" y="513007"/>
            <a:ext cx="767443" cy="584775"/>
          </a:xfrm>
          <a:prstGeom prst="rect">
            <a:avLst/>
          </a:prstGeom>
          <a:noFill/>
        </p:spPr>
        <p:txBody>
          <a:bodyPr wrap="square" rtlCol="0">
            <a:spAutoFit/>
          </a:bodyPr>
          <a:lstStyle/>
          <a:p>
            <a:pPr algn="ctr"/>
            <a:r>
              <a:rPr lang="en-US" sz="3200" b="1" dirty="0"/>
              <a:t>#0</a:t>
            </a:r>
          </a:p>
        </p:txBody>
      </p:sp>
      <p:sp>
        <p:nvSpPr>
          <p:cNvPr id="65" name="TextBox 64">
            <a:extLst>
              <a:ext uri="{FF2B5EF4-FFF2-40B4-BE49-F238E27FC236}">
                <a16:creationId xmlns:a16="http://schemas.microsoft.com/office/drawing/2014/main" id="{D3434A21-F8F5-7144-A381-280918D2811A}"/>
              </a:ext>
            </a:extLst>
          </p:cNvPr>
          <p:cNvSpPr txBox="1"/>
          <p:nvPr/>
        </p:nvSpPr>
        <p:spPr>
          <a:xfrm>
            <a:off x="8214442" y="513007"/>
            <a:ext cx="767443" cy="584775"/>
          </a:xfrm>
          <a:prstGeom prst="rect">
            <a:avLst/>
          </a:prstGeom>
          <a:noFill/>
        </p:spPr>
        <p:txBody>
          <a:bodyPr wrap="square" rtlCol="0">
            <a:spAutoFit/>
          </a:bodyPr>
          <a:lstStyle/>
          <a:p>
            <a:pPr algn="ctr"/>
            <a:r>
              <a:rPr lang="en-US" sz="3200" b="1" dirty="0"/>
              <a:t>#1</a:t>
            </a:r>
          </a:p>
        </p:txBody>
      </p:sp>
      <p:sp>
        <p:nvSpPr>
          <p:cNvPr id="66" name="TextBox 65">
            <a:extLst>
              <a:ext uri="{FF2B5EF4-FFF2-40B4-BE49-F238E27FC236}">
                <a16:creationId xmlns:a16="http://schemas.microsoft.com/office/drawing/2014/main" id="{8CD4C39B-9051-3141-9142-44490D3959C1}"/>
              </a:ext>
            </a:extLst>
          </p:cNvPr>
          <p:cNvSpPr txBox="1"/>
          <p:nvPr/>
        </p:nvSpPr>
        <p:spPr>
          <a:xfrm>
            <a:off x="8897471" y="513007"/>
            <a:ext cx="767443" cy="584775"/>
          </a:xfrm>
          <a:prstGeom prst="rect">
            <a:avLst/>
          </a:prstGeom>
          <a:noFill/>
        </p:spPr>
        <p:txBody>
          <a:bodyPr wrap="square" rtlCol="0">
            <a:spAutoFit/>
          </a:bodyPr>
          <a:lstStyle/>
          <a:p>
            <a:pPr algn="ctr"/>
            <a:r>
              <a:rPr lang="en-US" sz="3200" b="1" dirty="0"/>
              <a:t>#2</a:t>
            </a:r>
          </a:p>
        </p:txBody>
      </p:sp>
      <p:sp>
        <p:nvSpPr>
          <p:cNvPr id="67" name="TextBox 66">
            <a:extLst>
              <a:ext uri="{FF2B5EF4-FFF2-40B4-BE49-F238E27FC236}">
                <a16:creationId xmlns:a16="http://schemas.microsoft.com/office/drawing/2014/main" id="{7AF29566-F069-8940-A3BD-0FB33746D1A0}"/>
              </a:ext>
            </a:extLst>
          </p:cNvPr>
          <p:cNvSpPr txBox="1"/>
          <p:nvPr/>
        </p:nvSpPr>
        <p:spPr>
          <a:xfrm>
            <a:off x="9561046" y="513007"/>
            <a:ext cx="767443" cy="584775"/>
          </a:xfrm>
          <a:prstGeom prst="rect">
            <a:avLst/>
          </a:prstGeom>
          <a:noFill/>
        </p:spPr>
        <p:txBody>
          <a:bodyPr wrap="square" rtlCol="0">
            <a:spAutoFit/>
          </a:bodyPr>
          <a:lstStyle/>
          <a:p>
            <a:pPr algn="ctr"/>
            <a:r>
              <a:rPr lang="en-US" sz="3200" b="1" dirty="0"/>
              <a:t>#3</a:t>
            </a:r>
          </a:p>
        </p:txBody>
      </p:sp>
      <p:sp>
        <p:nvSpPr>
          <p:cNvPr id="68" name="TextBox 67">
            <a:extLst>
              <a:ext uri="{FF2B5EF4-FFF2-40B4-BE49-F238E27FC236}">
                <a16:creationId xmlns:a16="http://schemas.microsoft.com/office/drawing/2014/main" id="{D70B6840-C2ED-5D44-AB7D-95D3DD541173}"/>
              </a:ext>
            </a:extLst>
          </p:cNvPr>
          <p:cNvSpPr txBox="1"/>
          <p:nvPr/>
        </p:nvSpPr>
        <p:spPr>
          <a:xfrm>
            <a:off x="10219102" y="513007"/>
            <a:ext cx="767443" cy="584775"/>
          </a:xfrm>
          <a:prstGeom prst="rect">
            <a:avLst/>
          </a:prstGeom>
          <a:noFill/>
        </p:spPr>
        <p:txBody>
          <a:bodyPr wrap="square" rtlCol="0">
            <a:spAutoFit/>
          </a:bodyPr>
          <a:lstStyle/>
          <a:p>
            <a:pPr algn="ctr"/>
            <a:r>
              <a:rPr lang="en-US" sz="3200" b="1" dirty="0"/>
              <a:t>#4</a:t>
            </a:r>
          </a:p>
        </p:txBody>
      </p:sp>
      <p:sp>
        <p:nvSpPr>
          <p:cNvPr id="69" name="TextBox 68">
            <a:extLst>
              <a:ext uri="{FF2B5EF4-FFF2-40B4-BE49-F238E27FC236}">
                <a16:creationId xmlns:a16="http://schemas.microsoft.com/office/drawing/2014/main" id="{35EC4B5D-9DD6-A54F-A07C-12CB09012169}"/>
              </a:ext>
            </a:extLst>
          </p:cNvPr>
          <p:cNvSpPr txBox="1"/>
          <p:nvPr/>
        </p:nvSpPr>
        <p:spPr>
          <a:xfrm>
            <a:off x="10861411" y="513007"/>
            <a:ext cx="767443" cy="584775"/>
          </a:xfrm>
          <a:prstGeom prst="rect">
            <a:avLst/>
          </a:prstGeom>
          <a:noFill/>
        </p:spPr>
        <p:txBody>
          <a:bodyPr wrap="square" rtlCol="0">
            <a:spAutoFit/>
          </a:bodyPr>
          <a:lstStyle/>
          <a:p>
            <a:pPr algn="ctr"/>
            <a:r>
              <a:rPr lang="en-US" sz="3200" b="1" dirty="0"/>
              <a:t>#5</a:t>
            </a:r>
          </a:p>
        </p:txBody>
      </p:sp>
    </p:spTree>
    <p:extLst>
      <p:ext uri="{BB962C8B-B14F-4D97-AF65-F5344CB8AC3E}">
        <p14:creationId xmlns:p14="http://schemas.microsoft.com/office/powerpoint/2010/main" val="3080863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cap="none" dirty="0"/>
              <a:t>Customers Counts </a:t>
            </a:r>
            <a:br>
              <a:rPr lang="en-US" cap="none" dirty="0"/>
            </a:br>
            <a:r>
              <a:rPr lang="en-US" cap="none" dirty="0"/>
              <a:t>Per Cluster</a:t>
            </a:r>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marL="0" indent="0">
              <a:buNone/>
            </a:pPr>
            <a:r>
              <a:rPr lang="en-US" sz="1800" dirty="0"/>
              <a:t>The distribution of the customers in each cluster is appropriate for targeted marketing efforts.  </a:t>
            </a:r>
          </a:p>
          <a:p>
            <a:pPr marL="0" indent="0">
              <a:buNone/>
            </a:pPr>
            <a:endParaRPr lang="en-US" sz="1800"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
        <p:nvSpPr>
          <p:cNvPr id="5" name="TextBox 4">
            <a:extLst>
              <a:ext uri="{FF2B5EF4-FFF2-40B4-BE49-F238E27FC236}">
                <a16:creationId xmlns:a16="http://schemas.microsoft.com/office/drawing/2014/main" id="{2424B395-681A-254C-AD91-FDAA9E2D9BC9}"/>
              </a:ext>
            </a:extLst>
          </p:cNvPr>
          <p:cNvSpPr txBox="1"/>
          <p:nvPr/>
        </p:nvSpPr>
        <p:spPr>
          <a:xfrm rot="16200000">
            <a:off x="4978553" y="3304835"/>
            <a:ext cx="2809496" cy="341519"/>
          </a:xfrm>
          <a:prstGeom prst="rect">
            <a:avLst/>
          </a:prstGeom>
          <a:noFill/>
        </p:spPr>
        <p:txBody>
          <a:bodyPr wrap="square" rtlCol="0">
            <a:spAutoFit/>
          </a:bodyPr>
          <a:lstStyle/>
          <a:p>
            <a:pPr algn="ctr"/>
            <a:r>
              <a:rPr lang="en-US" sz="1600" dirty="0"/>
              <a:t>Cluster 5</a:t>
            </a:r>
          </a:p>
        </p:txBody>
      </p:sp>
      <p:sp>
        <p:nvSpPr>
          <p:cNvPr id="8" name="TextBox 7">
            <a:extLst>
              <a:ext uri="{FF2B5EF4-FFF2-40B4-BE49-F238E27FC236}">
                <a16:creationId xmlns:a16="http://schemas.microsoft.com/office/drawing/2014/main" id="{412DC23A-0482-3040-81D8-533AD93DBD6E}"/>
              </a:ext>
            </a:extLst>
          </p:cNvPr>
          <p:cNvSpPr txBox="1"/>
          <p:nvPr/>
        </p:nvSpPr>
        <p:spPr>
          <a:xfrm rot="16200000">
            <a:off x="5834554" y="3533497"/>
            <a:ext cx="2359249" cy="341519"/>
          </a:xfrm>
          <a:prstGeom prst="rect">
            <a:avLst/>
          </a:prstGeom>
          <a:noFill/>
        </p:spPr>
        <p:txBody>
          <a:bodyPr wrap="square" rtlCol="0">
            <a:spAutoFit/>
          </a:bodyPr>
          <a:lstStyle/>
          <a:p>
            <a:pPr algn="ctr"/>
            <a:r>
              <a:rPr lang="en-US" sz="1600" dirty="0"/>
              <a:t>Cluster 4</a:t>
            </a:r>
          </a:p>
        </p:txBody>
      </p:sp>
      <p:sp>
        <p:nvSpPr>
          <p:cNvPr id="9" name="TextBox 8">
            <a:extLst>
              <a:ext uri="{FF2B5EF4-FFF2-40B4-BE49-F238E27FC236}">
                <a16:creationId xmlns:a16="http://schemas.microsoft.com/office/drawing/2014/main" id="{9F74740B-7CD2-114A-A9B2-2AB0F3EF0A87}"/>
              </a:ext>
            </a:extLst>
          </p:cNvPr>
          <p:cNvSpPr txBox="1"/>
          <p:nvPr/>
        </p:nvSpPr>
        <p:spPr>
          <a:xfrm rot="16200000">
            <a:off x="6764623" y="3846863"/>
            <a:ext cx="1732516" cy="341519"/>
          </a:xfrm>
          <a:prstGeom prst="rect">
            <a:avLst/>
          </a:prstGeom>
          <a:noFill/>
        </p:spPr>
        <p:txBody>
          <a:bodyPr wrap="square" rtlCol="0">
            <a:spAutoFit/>
          </a:bodyPr>
          <a:lstStyle/>
          <a:p>
            <a:pPr algn="ctr"/>
            <a:r>
              <a:rPr lang="en-US" sz="1600" dirty="0"/>
              <a:t>Cluster 3</a:t>
            </a:r>
          </a:p>
        </p:txBody>
      </p:sp>
      <p:sp>
        <p:nvSpPr>
          <p:cNvPr id="10" name="TextBox 9">
            <a:extLst>
              <a:ext uri="{FF2B5EF4-FFF2-40B4-BE49-F238E27FC236}">
                <a16:creationId xmlns:a16="http://schemas.microsoft.com/office/drawing/2014/main" id="{4D220B20-7EAC-EA47-A4A7-639471D55EFF}"/>
              </a:ext>
            </a:extLst>
          </p:cNvPr>
          <p:cNvSpPr txBox="1"/>
          <p:nvPr/>
        </p:nvSpPr>
        <p:spPr>
          <a:xfrm rot="16200000">
            <a:off x="7526078" y="3970341"/>
            <a:ext cx="1471370" cy="341519"/>
          </a:xfrm>
          <a:prstGeom prst="rect">
            <a:avLst/>
          </a:prstGeom>
          <a:noFill/>
        </p:spPr>
        <p:txBody>
          <a:bodyPr wrap="square" rtlCol="0">
            <a:spAutoFit/>
          </a:bodyPr>
          <a:lstStyle/>
          <a:p>
            <a:pPr algn="ctr"/>
            <a:r>
              <a:rPr lang="en-US" sz="1600" dirty="0"/>
              <a:t>Cluster 1</a:t>
            </a:r>
          </a:p>
        </p:txBody>
      </p:sp>
      <p:sp>
        <p:nvSpPr>
          <p:cNvPr id="11" name="TextBox 10">
            <a:extLst>
              <a:ext uri="{FF2B5EF4-FFF2-40B4-BE49-F238E27FC236}">
                <a16:creationId xmlns:a16="http://schemas.microsoft.com/office/drawing/2014/main" id="{F802458F-0798-A14A-ACE7-B375373AEE10}"/>
              </a:ext>
            </a:extLst>
          </p:cNvPr>
          <p:cNvSpPr txBox="1"/>
          <p:nvPr/>
        </p:nvSpPr>
        <p:spPr>
          <a:xfrm rot="16200000">
            <a:off x="8220946" y="4037878"/>
            <a:ext cx="1336298" cy="341517"/>
          </a:xfrm>
          <a:prstGeom prst="rect">
            <a:avLst/>
          </a:prstGeom>
          <a:noFill/>
        </p:spPr>
        <p:txBody>
          <a:bodyPr wrap="square" rtlCol="0">
            <a:spAutoFit/>
          </a:bodyPr>
          <a:lstStyle/>
          <a:p>
            <a:pPr algn="ctr"/>
            <a:r>
              <a:rPr lang="en-US" sz="1600" dirty="0"/>
              <a:t>Cluster 2</a:t>
            </a:r>
          </a:p>
        </p:txBody>
      </p:sp>
      <p:sp>
        <p:nvSpPr>
          <p:cNvPr id="12" name="TextBox 11">
            <a:extLst>
              <a:ext uri="{FF2B5EF4-FFF2-40B4-BE49-F238E27FC236}">
                <a16:creationId xmlns:a16="http://schemas.microsoft.com/office/drawing/2014/main" id="{32D07E9C-3FE4-9E4B-8420-5083F253653A}"/>
              </a:ext>
            </a:extLst>
          </p:cNvPr>
          <p:cNvSpPr txBox="1"/>
          <p:nvPr/>
        </p:nvSpPr>
        <p:spPr>
          <a:xfrm rot="16200000">
            <a:off x="8999728" y="4199964"/>
            <a:ext cx="1012125" cy="341519"/>
          </a:xfrm>
          <a:prstGeom prst="rect">
            <a:avLst/>
          </a:prstGeom>
          <a:noFill/>
        </p:spPr>
        <p:txBody>
          <a:bodyPr wrap="square" rtlCol="0">
            <a:spAutoFit/>
          </a:bodyPr>
          <a:lstStyle/>
          <a:p>
            <a:pPr algn="ctr"/>
            <a:r>
              <a:rPr lang="en-US" sz="1600" dirty="0"/>
              <a:t>Cluster 0</a:t>
            </a:r>
          </a:p>
        </p:txBody>
      </p:sp>
      <p:sp>
        <p:nvSpPr>
          <p:cNvPr id="15" name="TextBox 14">
            <a:extLst>
              <a:ext uri="{FF2B5EF4-FFF2-40B4-BE49-F238E27FC236}">
                <a16:creationId xmlns:a16="http://schemas.microsoft.com/office/drawing/2014/main" id="{0B677361-E595-B94E-9CD6-2B592E7CAB1E}"/>
              </a:ext>
            </a:extLst>
          </p:cNvPr>
          <p:cNvSpPr txBox="1"/>
          <p:nvPr/>
        </p:nvSpPr>
        <p:spPr>
          <a:xfrm rot="16200000">
            <a:off x="4574713" y="3165233"/>
            <a:ext cx="2809496" cy="341519"/>
          </a:xfrm>
          <a:prstGeom prst="rect">
            <a:avLst/>
          </a:prstGeom>
          <a:noFill/>
        </p:spPr>
        <p:txBody>
          <a:bodyPr wrap="square" rtlCol="0">
            <a:spAutoFit/>
          </a:bodyPr>
          <a:lstStyle/>
          <a:p>
            <a:pPr algn="ctr"/>
            <a:r>
              <a:rPr lang="en-US" sz="1600" dirty="0"/>
              <a:t>Cluster 5</a:t>
            </a:r>
          </a:p>
        </p:txBody>
      </p:sp>
      <p:pic>
        <p:nvPicPr>
          <p:cNvPr id="28" name="Picture Placeholder 27">
            <a:extLst>
              <a:ext uri="{FF2B5EF4-FFF2-40B4-BE49-F238E27FC236}">
                <a16:creationId xmlns:a16="http://schemas.microsoft.com/office/drawing/2014/main" id="{637766E4-EA5B-2242-88FA-7F6BF83DE290}"/>
              </a:ext>
            </a:extLst>
          </p:cNvPr>
          <p:cNvPicPr preferRelativeResize="0">
            <a:picLocks noGrp="1" noChangeAspect="1"/>
          </p:cNvPicPr>
          <p:nvPr>
            <p:ph type="pic" sz="quarter" idx="13"/>
          </p:nvPr>
        </p:nvPicPr>
        <p:blipFill>
          <a:blip r:embed="rId3"/>
          <a:stretch>
            <a:fillRect/>
          </a:stretch>
        </p:blipFill>
        <p:spPr>
          <a:xfrm>
            <a:off x="4650196" y="167238"/>
            <a:ext cx="7353118" cy="5882494"/>
          </a:xfrm>
        </p:spPr>
      </p:pic>
      <p:sp>
        <p:nvSpPr>
          <p:cNvPr id="16" name="TextBox 15">
            <a:extLst>
              <a:ext uri="{FF2B5EF4-FFF2-40B4-BE49-F238E27FC236}">
                <a16:creationId xmlns:a16="http://schemas.microsoft.com/office/drawing/2014/main" id="{6459ACC2-B243-A54C-A170-AD3779DD29D5}"/>
              </a:ext>
            </a:extLst>
          </p:cNvPr>
          <p:cNvSpPr txBox="1"/>
          <p:nvPr/>
        </p:nvSpPr>
        <p:spPr>
          <a:xfrm rot="16200000">
            <a:off x="5237372" y="3453497"/>
            <a:ext cx="3395494" cy="350986"/>
          </a:xfrm>
          <a:prstGeom prst="rect">
            <a:avLst/>
          </a:prstGeom>
          <a:noFill/>
        </p:spPr>
        <p:txBody>
          <a:bodyPr wrap="square" rtlCol="0">
            <a:spAutoFit/>
          </a:bodyPr>
          <a:lstStyle/>
          <a:p>
            <a:pPr algn="ctr"/>
            <a:r>
              <a:rPr lang="en-US" sz="1600" dirty="0"/>
              <a:t>Cluster 4</a:t>
            </a:r>
          </a:p>
        </p:txBody>
      </p:sp>
      <p:sp>
        <p:nvSpPr>
          <p:cNvPr id="17" name="TextBox 16">
            <a:extLst>
              <a:ext uri="{FF2B5EF4-FFF2-40B4-BE49-F238E27FC236}">
                <a16:creationId xmlns:a16="http://schemas.microsoft.com/office/drawing/2014/main" id="{2DC2EA16-3031-BF47-88CA-7AF82D219942}"/>
              </a:ext>
            </a:extLst>
          </p:cNvPr>
          <p:cNvSpPr txBox="1"/>
          <p:nvPr/>
        </p:nvSpPr>
        <p:spPr>
          <a:xfrm rot="16200000">
            <a:off x="6560273" y="3848720"/>
            <a:ext cx="2617482" cy="338554"/>
          </a:xfrm>
          <a:prstGeom prst="rect">
            <a:avLst/>
          </a:prstGeom>
          <a:noFill/>
        </p:spPr>
        <p:txBody>
          <a:bodyPr wrap="square" rtlCol="0">
            <a:spAutoFit/>
          </a:bodyPr>
          <a:lstStyle/>
          <a:p>
            <a:pPr algn="ctr"/>
            <a:r>
              <a:rPr lang="en-US" sz="1600" dirty="0"/>
              <a:t>Cluster 3</a:t>
            </a:r>
          </a:p>
        </p:txBody>
      </p:sp>
      <p:sp>
        <p:nvSpPr>
          <p:cNvPr id="18" name="TextBox 17">
            <a:extLst>
              <a:ext uri="{FF2B5EF4-FFF2-40B4-BE49-F238E27FC236}">
                <a16:creationId xmlns:a16="http://schemas.microsoft.com/office/drawing/2014/main" id="{8C31A099-4155-CA41-9C54-760F9A191CA3}"/>
              </a:ext>
            </a:extLst>
          </p:cNvPr>
          <p:cNvSpPr txBox="1"/>
          <p:nvPr/>
        </p:nvSpPr>
        <p:spPr>
          <a:xfrm rot="16200000">
            <a:off x="7785463" y="4152850"/>
            <a:ext cx="2009230" cy="338554"/>
          </a:xfrm>
          <a:prstGeom prst="rect">
            <a:avLst/>
          </a:prstGeom>
          <a:noFill/>
        </p:spPr>
        <p:txBody>
          <a:bodyPr wrap="square" rtlCol="0">
            <a:spAutoFit/>
          </a:bodyPr>
          <a:lstStyle/>
          <a:p>
            <a:pPr algn="ctr"/>
            <a:r>
              <a:rPr lang="en-US" sz="1600" dirty="0"/>
              <a:t>Cluster 1</a:t>
            </a:r>
          </a:p>
        </p:txBody>
      </p:sp>
      <p:sp>
        <p:nvSpPr>
          <p:cNvPr id="19" name="TextBox 18">
            <a:extLst>
              <a:ext uri="{FF2B5EF4-FFF2-40B4-BE49-F238E27FC236}">
                <a16:creationId xmlns:a16="http://schemas.microsoft.com/office/drawing/2014/main" id="{4A13523F-7F71-254D-828C-2C64255ADD2F}"/>
              </a:ext>
            </a:extLst>
          </p:cNvPr>
          <p:cNvSpPr txBox="1"/>
          <p:nvPr/>
        </p:nvSpPr>
        <p:spPr>
          <a:xfrm rot="16200000">
            <a:off x="8781083" y="4156096"/>
            <a:ext cx="1990749" cy="350539"/>
          </a:xfrm>
          <a:prstGeom prst="rect">
            <a:avLst/>
          </a:prstGeom>
          <a:noFill/>
        </p:spPr>
        <p:txBody>
          <a:bodyPr wrap="square" rtlCol="0">
            <a:spAutoFit/>
          </a:bodyPr>
          <a:lstStyle/>
          <a:p>
            <a:pPr algn="ctr"/>
            <a:r>
              <a:rPr lang="en-US" sz="1600" dirty="0"/>
              <a:t>Cluster 2</a:t>
            </a:r>
          </a:p>
        </p:txBody>
      </p:sp>
      <p:sp>
        <p:nvSpPr>
          <p:cNvPr id="20" name="TextBox 19">
            <a:extLst>
              <a:ext uri="{FF2B5EF4-FFF2-40B4-BE49-F238E27FC236}">
                <a16:creationId xmlns:a16="http://schemas.microsoft.com/office/drawing/2014/main" id="{43FE63BC-69BA-C240-BD4B-A4D7E9B0B1FB}"/>
              </a:ext>
            </a:extLst>
          </p:cNvPr>
          <p:cNvSpPr txBox="1"/>
          <p:nvPr/>
        </p:nvSpPr>
        <p:spPr>
          <a:xfrm rot="16200000">
            <a:off x="10015406" y="4426423"/>
            <a:ext cx="1462079" cy="338554"/>
          </a:xfrm>
          <a:prstGeom prst="rect">
            <a:avLst/>
          </a:prstGeom>
          <a:noFill/>
        </p:spPr>
        <p:txBody>
          <a:bodyPr wrap="square" rtlCol="0">
            <a:spAutoFit/>
          </a:bodyPr>
          <a:lstStyle/>
          <a:p>
            <a:pPr algn="ctr"/>
            <a:r>
              <a:rPr lang="en-US" sz="1600" dirty="0"/>
              <a:t>Cluster 0</a:t>
            </a:r>
          </a:p>
        </p:txBody>
      </p:sp>
      <p:sp>
        <p:nvSpPr>
          <p:cNvPr id="40" name="TextBox 39">
            <a:extLst>
              <a:ext uri="{FF2B5EF4-FFF2-40B4-BE49-F238E27FC236}">
                <a16:creationId xmlns:a16="http://schemas.microsoft.com/office/drawing/2014/main" id="{17D1532F-1F29-D14F-9B1F-3491702705AC}"/>
              </a:ext>
            </a:extLst>
          </p:cNvPr>
          <p:cNvSpPr txBox="1"/>
          <p:nvPr/>
        </p:nvSpPr>
        <p:spPr>
          <a:xfrm rot="16046082">
            <a:off x="3939983" y="3081918"/>
            <a:ext cx="4151081" cy="338554"/>
          </a:xfrm>
          <a:prstGeom prst="rect">
            <a:avLst/>
          </a:prstGeom>
          <a:noFill/>
        </p:spPr>
        <p:txBody>
          <a:bodyPr wrap="square" rtlCol="0">
            <a:spAutoFit/>
          </a:bodyPr>
          <a:lstStyle/>
          <a:p>
            <a:pPr algn="ctr"/>
            <a:r>
              <a:rPr lang="en-US" sz="1600" dirty="0"/>
              <a:t>Cluster 5</a:t>
            </a:r>
          </a:p>
        </p:txBody>
      </p:sp>
    </p:spTree>
    <p:extLst>
      <p:ext uri="{BB962C8B-B14F-4D97-AF65-F5344CB8AC3E}">
        <p14:creationId xmlns:p14="http://schemas.microsoft.com/office/powerpoint/2010/main" val="3015011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960426-AAA6-4126-93AF-30F7DEE010A4}"/>
              </a:ext>
            </a:extLst>
          </p:cNvPr>
          <p:cNvSpPr>
            <a:spLocks noGrp="1"/>
          </p:cNvSpPr>
          <p:nvPr>
            <p:ph idx="1"/>
          </p:nvPr>
        </p:nvSpPr>
        <p:spPr>
          <a:xfrm>
            <a:off x="538961" y="1825625"/>
            <a:ext cx="3182808" cy="4351338"/>
          </a:xfrm>
          <a:prstGeom prst="rect">
            <a:avLst/>
          </a:prstGeom>
        </p:spPr>
        <p:txBody>
          <a:bodyPr>
            <a:normAutofit lnSpcReduction="10000"/>
          </a:bodyPr>
          <a:lstStyle/>
          <a:p>
            <a:r>
              <a:rPr lang="en-US" dirty="0"/>
              <a:t>The six clusters visualized using Principal Component Analysis (PCA) and 2 dimensions.</a:t>
            </a:r>
          </a:p>
          <a:p>
            <a:pPr marL="0" indent="0">
              <a:buNone/>
            </a:pPr>
            <a:r>
              <a:rPr lang="en-US" dirty="0"/>
              <a:t>Red	= Cluster 2</a:t>
            </a:r>
          </a:p>
          <a:p>
            <a:pPr marL="0" indent="0">
              <a:buNone/>
            </a:pPr>
            <a:r>
              <a:rPr lang="en-US" dirty="0"/>
              <a:t>Green	= Cluster 4</a:t>
            </a:r>
          </a:p>
          <a:p>
            <a:pPr marL="0" indent="0">
              <a:buNone/>
            </a:pPr>
            <a:r>
              <a:rPr lang="en-US" dirty="0"/>
              <a:t>Purple	= Cluster 5</a:t>
            </a:r>
          </a:p>
          <a:p>
            <a:pPr marL="0" indent="0">
              <a:buNone/>
            </a:pPr>
            <a:r>
              <a:rPr lang="en-US" dirty="0"/>
              <a:t>Blue	= Cluster 3</a:t>
            </a:r>
          </a:p>
          <a:p>
            <a:pPr marL="0" indent="0">
              <a:buNone/>
            </a:pPr>
            <a:r>
              <a:rPr lang="en-US" dirty="0"/>
              <a:t>Yellow	= Cluster 0</a:t>
            </a:r>
          </a:p>
          <a:p>
            <a:pPr marL="0" indent="0">
              <a:buNone/>
            </a:pPr>
            <a:r>
              <a:rPr lang="en-US" dirty="0"/>
              <a:t>Orange	= Cluster 1</a:t>
            </a:r>
          </a:p>
          <a:p>
            <a:pPr marL="0" indent="0">
              <a:buNone/>
            </a:pPr>
            <a:endParaRPr lang="en-US" dirty="0"/>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mtClean="0"/>
              <a:pPr>
                <a:spcAft>
                  <a:spcPts val="600"/>
                </a:spcAft>
              </a:pPr>
              <a:t>8</a:t>
            </a:fld>
            <a:endParaRPr lang="en-US"/>
          </a:p>
        </p:txBody>
      </p:sp>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515938" y="499595"/>
            <a:ext cx="4937211" cy="1325563"/>
          </a:xfrm>
          <a:prstGeom prst="rect">
            <a:avLst/>
          </a:prstGeom>
        </p:spPr>
        <p:txBody>
          <a:bodyPr anchor="ctr">
            <a:normAutofit/>
          </a:bodyPr>
          <a:lstStyle/>
          <a:p>
            <a:r>
              <a:rPr lang="en-US" cap="none" dirty="0"/>
              <a:t>Visualization Of The Data Set By Category</a:t>
            </a:r>
          </a:p>
        </p:txBody>
      </p:sp>
      <p:pic>
        <p:nvPicPr>
          <p:cNvPr id="13" name="Picture 12">
            <a:extLst>
              <a:ext uri="{FF2B5EF4-FFF2-40B4-BE49-F238E27FC236}">
                <a16:creationId xmlns:a16="http://schemas.microsoft.com/office/drawing/2014/main" id="{D2186A25-AD35-F24C-BB08-6C50858AA713}"/>
              </a:ext>
            </a:extLst>
          </p:cNvPr>
          <p:cNvPicPr>
            <a:picLocks noChangeAspect="1"/>
          </p:cNvPicPr>
          <p:nvPr/>
        </p:nvPicPr>
        <p:blipFill>
          <a:blip r:embed="rId3"/>
          <a:stretch>
            <a:fillRect/>
          </a:stretch>
        </p:blipFill>
        <p:spPr>
          <a:xfrm>
            <a:off x="2440857" y="0"/>
            <a:ext cx="10550769" cy="6858000"/>
          </a:xfrm>
          <a:prstGeom prst="rect">
            <a:avLst/>
          </a:prstGeom>
        </p:spPr>
      </p:pic>
    </p:spTree>
    <p:extLst>
      <p:ext uri="{BB962C8B-B14F-4D97-AF65-F5344CB8AC3E}">
        <p14:creationId xmlns:p14="http://schemas.microsoft.com/office/powerpoint/2010/main" val="3187533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49" y="2173288"/>
            <a:ext cx="5463339" cy="2090808"/>
          </a:xfrm>
        </p:spPr>
        <p:txBody>
          <a:bodyPr/>
          <a:lstStyle/>
          <a:p>
            <a:r>
              <a:rPr lang="en-US" sz="5000" cap="none" dirty="0"/>
              <a:t>Business Recommendations</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cap="none" dirty="0"/>
              <a:t>Driving Effectiveness And Efficiency</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L PROJECT" id="{85F6669E-F3D0-924A-BF4D-39E868D6BE22}" vid="{46FAA87D-C57F-4E44-A7B1-E4B3B3B643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951</Words>
  <Application>Microsoft Macintosh PowerPoint</Application>
  <PresentationFormat>Widescreen</PresentationFormat>
  <Paragraphs>191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Corbel</vt:lpstr>
      <vt:lpstr>Office Theme</vt:lpstr>
      <vt:lpstr>Smart Segmentation</vt:lpstr>
      <vt:lpstr>Project summary </vt:lpstr>
      <vt:lpstr>Pre-Processing </vt:lpstr>
      <vt:lpstr>Determining The Optimal Number Of Clusters</vt:lpstr>
      <vt:lpstr>Clustering The Data With  K-means  </vt:lpstr>
      <vt:lpstr>Cluster Groupings</vt:lpstr>
      <vt:lpstr>Customers Counts  Per Cluster</vt:lpstr>
      <vt:lpstr>Visualization Of The Data Set By Category</vt:lpstr>
      <vt:lpstr>Business Recommendations</vt:lpstr>
      <vt:lpstr>Translate Clusters into Consumer segments</vt:lpstr>
      <vt:lpstr>Translate Clusters into Consumer segments</vt:lpstr>
      <vt:lpstr>The current approach</vt:lpstr>
      <vt:lpstr>Segmentations delivers  The right message -to the right target- ALL THE TIME</vt:lpstr>
      <vt:lpstr>Summary/Next Steps</vt:lpstr>
      <vt:lpstr>Thank you</vt:lpstr>
      <vt:lpstr>Thank you</vt:lpstr>
      <vt:lpstr>Segmentation breakout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Scott Sutton</dc:creator>
  <cp:lastModifiedBy/>
  <cp:revision>1</cp:revision>
  <dcterms:created xsi:type="dcterms:W3CDTF">2020-02-03T06:25:06Z</dcterms:created>
  <dcterms:modified xsi:type="dcterms:W3CDTF">2020-02-04T19:57:20Z</dcterms:modified>
</cp:coreProperties>
</file>